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9"/>
  </p:notesMasterIdLst>
  <p:sldIdLst>
    <p:sldId id="553" r:id="rId2"/>
    <p:sldId id="488" r:id="rId3"/>
    <p:sldId id="552" r:id="rId4"/>
    <p:sldId id="489" r:id="rId5"/>
    <p:sldId id="490" r:id="rId6"/>
    <p:sldId id="491" r:id="rId7"/>
    <p:sldId id="492" r:id="rId8"/>
    <p:sldId id="493" r:id="rId9"/>
    <p:sldId id="494" r:id="rId10"/>
    <p:sldId id="495" r:id="rId11"/>
    <p:sldId id="496" r:id="rId12"/>
    <p:sldId id="554" r:id="rId13"/>
    <p:sldId id="497" r:id="rId14"/>
    <p:sldId id="498" r:id="rId15"/>
    <p:sldId id="499" r:id="rId16"/>
    <p:sldId id="555"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556" r:id="rId33"/>
    <p:sldId id="515" r:id="rId34"/>
    <p:sldId id="516" r:id="rId35"/>
    <p:sldId id="517" r:id="rId36"/>
    <p:sldId id="518" r:id="rId37"/>
    <p:sldId id="519" r:id="rId38"/>
    <p:sldId id="520" r:id="rId39"/>
    <p:sldId id="521" r:id="rId40"/>
    <p:sldId id="522" r:id="rId41"/>
    <p:sldId id="523" r:id="rId42"/>
    <p:sldId id="524" r:id="rId43"/>
    <p:sldId id="525" r:id="rId44"/>
    <p:sldId id="526" r:id="rId45"/>
    <p:sldId id="527" r:id="rId46"/>
    <p:sldId id="528" r:id="rId47"/>
    <p:sldId id="529" r:id="rId48"/>
    <p:sldId id="530" r:id="rId49"/>
    <p:sldId id="531" r:id="rId50"/>
    <p:sldId id="532" r:id="rId51"/>
    <p:sldId id="533" r:id="rId52"/>
    <p:sldId id="534" r:id="rId53"/>
    <p:sldId id="535" r:id="rId54"/>
    <p:sldId id="536" r:id="rId55"/>
    <p:sldId id="537" r:id="rId56"/>
    <p:sldId id="538" r:id="rId57"/>
    <p:sldId id="539" r:id="rId58"/>
    <p:sldId id="540" r:id="rId59"/>
    <p:sldId id="541" r:id="rId60"/>
    <p:sldId id="542" r:id="rId61"/>
    <p:sldId id="543" r:id="rId62"/>
    <p:sldId id="544" r:id="rId63"/>
    <p:sldId id="545" r:id="rId64"/>
    <p:sldId id="546" r:id="rId65"/>
    <p:sldId id="547" r:id="rId66"/>
    <p:sldId id="548" r:id="rId67"/>
    <p:sldId id="549" r:id="rId68"/>
  </p:sldIdLst>
  <p:sldSz cx="9144000" cy="6858000" type="screen4x3"/>
  <p:notesSz cx="6858000" cy="9144000"/>
  <p:defaultTextStyle>
    <a:defPPr>
      <a:defRPr lang="zh-CN"/>
    </a:defPPr>
    <a:lvl1pPr algn="l" rtl="0" fontAlgn="base">
      <a:spcBef>
        <a:spcPct val="0"/>
      </a:spcBef>
      <a:spcAft>
        <a:spcPct val="0"/>
      </a:spcAft>
      <a:defRPr kumimoji="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9900"/>
    <a:srgbClr val="66FFFF"/>
    <a:srgbClr val="66FF33"/>
    <a:srgbClr val="030305"/>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4" autoAdjust="0"/>
    <p:restoredTop sz="94590" autoAdjust="0"/>
  </p:normalViewPr>
  <p:slideViewPr>
    <p:cSldViewPr snapToGrid="0">
      <p:cViewPr>
        <p:scale>
          <a:sx n="100" d="100"/>
          <a:sy n="100" d="100"/>
        </p:scale>
        <p:origin x="-2040"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image" Target="../media/image57.wmf"/><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A014BB-B5D1-49B7-BA47-573FF0C288F6}" type="datetimeFigureOut">
              <a:rPr lang="zh-CN" altLang="en-US" smtClean="0"/>
              <a:t>2017/10/27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EF4A54-51B2-4498-87B1-F4C2E451DC18}" type="slidenum">
              <a:rPr lang="zh-CN" altLang="en-US" smtClean="0"/>
              <a:t>‹#›</a:t>
            </a:fld>
            <a:endParaRPr lang="zh-CN" altLang="en-US"/>
          </a:p>
        </p:txBody>
      </p:sp>
    </p:spTree>
    <p:extLst>
      <p:ext uri="{BB962C8B-B14F-4D97-AF65-F5344CB8AC3E}">
        <p14:creationId xmlns:p14="http://schemas.microsoft.com/office/powerpoint/2010/main" val="3032563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D36649FB-FEA7-46C8-B9CA-793796385259}" type="slidenum">
              <a:rPr lang="en-US" altLang="zh-CN" smtClean="0"/>
              <a:pPr/>
              <a:t>14</a:t>
            </a:fld>
            <a:endParaRPr lang="en-US" altLang="zh-CN" smtClean="0"/>
          </a:p>
        </p:txBody>
      </p:sp>
      <p:sp>
        <p:nvSpPr>
          <p:cNvPr id="152579" name="幻灯片图像占位符 1"/>
          <p:cNvSpPr>
            <a:spLocks noGrp="1" noRot="1" noChangeAspect="1" noTextEdit="1"/>
          </p:cNvSpPr>
          <p:nvPr>
            <p:ph type="sldImg"/>
          </p:nvPr>
        </p:nvSpPr>
        <p:spPr>
          <a:ln/>
        </p:spPr>
      </p:sp>
      <p:sp>
        <p:nvSpPr>
          <p:cNvPr id="152580" name="备注占位符 2"/>
          <p:cNvSpPr>
            <a:spLocks noGrp="1"/>
          </p:cNvSpPr>
          <p:nvPr>
            <p:ph type="body" idx="1"/>
          </p:nvPr>
        </p:nvSpPr>
        <p:spPr>
          <a:xfrm>
            <a:off x="914400" y="4343400"/>
            <a:ext cx="5029200" cy="4114800"/>
          </a:xfrm>
          <a:noFill/>
          <a:ln/>
        </p:spPr>
        <p:txBody>
          <a:bodyPr/>
          <a:lstStyle/>
          <a:p>
            <a:pPr eaLnBrk="1" hangingPunct="1"/>
            <a:r>
              <a:rPr lang="zh-CN" altLang="en-US" smtClean="0"/>
              <a:t>添加一幅含有噪声和目标以及复杂背景的图片，以示例形式说明目标检测的基本思想。</a:t>
            </a:r>
          </a:p>
        </p:txBody>
      </p:sp>
      <p:sp>
        <p:nvSpPr>
          <p:cNvPr id="152581" name="灯片编号占位符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latinLnBrk="0">
              <a:spcBef>
                <a:spcPct val="20000"/>
              </a:spcBef>
              <a:buClr>
                <a:srgbClr val="CCFF33"/>
              </a:buClr>
              <a:buSzPct val="70000"/>
              <a:buFont typeface="Wingdings" pitchFamily="2" charset="2"/>
              <a:buChar char="n"/>
            </a:pPr>
            <a:fld id="{B2290896-3576-4576-B8C5-1AF3A8D86A65}" type="slidenum">
              <a:rPr lang="en-US" altLang="zh-CN" sz="1200" b="1">
                <a:solidFill>
                  <a:srgbClr val="FFCC00"/>
                </a:solidFill>
                <a:latin typeface="仿宋_GB2312" pitchFamily="49" charset="-122"/>
                <a:ea typeface="仿宋_GB2312" pitchFamily="49" charset="-122"/>
              </a:rPr>
              <a:pPr algn="r" latinLnBrk="0">
                <a:spcBef>
                  <a:spcPct val="20000"/>
                </a:spcBef>
                <a:buClr>
                  <a:srgbClr val="CCFF33"/>
                </a:buClr>
                <a:buSzPct val="70000"/>
                <a:buFont typeface="Wingdings" pitchFamily="2" charset="2"/>
                <a:buChar char="n"/>
              </a:pPr>
              <a:t>14</a:t>
            </a:fld>
            <a:endParaRPr lang="en-US" altLang="zh-CN" sz="1200" b="1">
              <a:solidFill>
                <a:srgbClr val="FFCC00"/>
              </a:solidFill>
              <a:latin typeface="仿宋_GB2312" pitchFamily="49" charset="-122"/>
              <a:ea typeface="仿宋_GB2312" pitchFamily="49"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A77C6593-0A78-45AE-A1E0-B8F081970C81}" type="slidenum">
              <a:rPr lang="en-US" altLang="zh-CN" smtClean="0"/>
              <a:pPr/>
              <a:t>34</a:t>
            </a:fld>
            <a:endParaRPr lang="en-US" altLang="zh-CN" smtClean="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14400" y="4343400"/>
            <a:ext cx="5029200" cy="4114800"/>
          </a:xfrm>
          <a:noFill/>
          <a:ln/>
        </p:spPr>
        <p:txBody>
          <a:bodyPr/>
          <a:lstStyle/>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48D1F5FF-98E3-4C81-8938-E0C9733636CA}" type="slidenum">
              <a:rPr lang="en-US" altLang="zh-CN" smtClean="0"/>
              <a:pPr/>
              <a:t>37</a:t>
            </a:fld>
            <a:endParaRPr lang="en-US" altLang="zh-CN"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2"/>
          <p:cNvSpPr>
            <a:spLocks noChangeArrowheads="1"/>
          </p:cNvSpPr>
          <p:nvPr userDrawn="1"/>
        </p:nvSpPr>
        <p:spPr bwMode="auto">
          <a:xfrm>
            <a:off x="6804025" y="6453188"/>
            <a:ext cx="2133600" cy="320675"/>
          </a:xfrm>
          <a:prstGeom prst="rect">
            <a:avLst/>
          </a:prstGeom>
          <a:noFill/>
          <a:ln w="9525">
            <a:noFill/>
            <a:miter lim="800000"/>
            <a:headEnd/>
            <a:tailEnd/>
          </a:ln>
          <a:effectLst/>
        </p:spPr>
        <p:txBody>
          <a:bodyPr/>
          <a:lstStyle/>
          <a:p>
            <a:pPr algn="r">
              <a:defRPr/>
            </a:pPr>
            <a:fld id="{C6ED7CF9-DE67-4F6C-BF2F-C13256331259}" type="slidenum">
              <a:rPr kumimoji="0" lang="en-US" altLang="zh-CN" sz="1400" b="1">
                <a:latin typeface="Verdana" pitchFamily="34" charset="0"/>
              </a:rPr>
              <a:pPr algn="r">
                <a:defRPr/>
              </a:pPr>
              <a:t>‹#›</a:t>
            </a:fld>
            <a:endParaRPr kumimoji="0" lang="en-US" altLang="zh-CN" sz="1400" b="1">
              <a:latin typeface="Verdana" pitchFamily="34" charset="0"/>
            </a:endParaRPr>
          </a:p>
        </p:txBody>
      </p:sp>
      <p:sp>
        <p:nvSpPr>
          <p:cNvPr id="5" name="Rectangle 73"/>
          <p:cNvSpPr>
            <a:spLocks noChangeArrowheads="1"/>
          </p:cNvSpPr>
          <p:nvPr userDrawn="1"/>
        </p:nvSpPr>
        <p:spPr bwMode="auto">
          <a:xfrm>
            <a:off x="250825" y="6524625"/>
            <a:ext cx="2133600" cy="320675"/>
          </a:xfrm>
          <a:prstGeom prst="rect">
            <a:avLst/>
          </a:prstGeom>
          <a:noFill/>
          <a:ln w="9525">
            <a:noFill/>
            <a:miter lim="800000"/>
            <a:headEnd/>
            <a:tailEnd/>
          </a:ln>
          <a:effectLst/>
        </p:spPr>
        <p:txBody>
          <a:bodyPr/>
          <a:lstStyle/>
          <a:p>
            <a:pPr>
              <a:defRPr/>
            </a:pPr>
            <a:fld id="{20A792BE-A01F-46BB-8FA4-41FC8D6E8FEA}" type="datetime2">
              <a:rPr kumimoji="0" lang="zh-CN" altLang="en-US" sz="1400" b="1">
                <a:latin typeface="Verdana" pitchFamily="34" charset="0"/>
              </a:rPr>
              <a:pPr>
                <a:defRPr/>
              </a:pPr>
              <a:t>2017年10月27日</a:t>
            </a:fld>
            <a:endParaRPr kumimoji="0" lang="en-US" altLang="zh-CN" sz="1400" b="1">
              <a:latin typeface="Verdana" pitchFamily="34" charset="0"/>
            </a:endParaRPr>
          </a:p>
        </p:txBody>
      </p:sp>
      <p:sp>
        <p:nvSpPr>
          <p:cNvPr id="6" name="Rectangle 74"/>
          <p:cNvSpPr>
            <a:spLocks noChangeArrowheads="1"/>
          </p:cNvSpPr>
          <p:nvPr userDrawn="1"/>
        </p:nvSpPr>
        <p:spPr bwMode="auto">
          <a:xfrm>
            <a:off x="3851275" y="6475413"/>
            <a:ext cx="1412875" cy="336550"/>
          </a:xfrm>
          <a:prstGeom prst="rect">
            <a:avLst/>
          </a:prstGeom>
          <a:noFill/>
          <a:ln w="9525" algn="ctr">
            <a:noFill/>
            <a:miter lim="800000"/>
            <a:headEnd/>
            <a:tailEnd/>
          </a:ln>
          <a:effectLst/>
        </p:spPr>
        <p:txBody>
          <a:bodyPr wrap="none">
            <a:spAutoFit/>
          </a:bodyPr>
          <a:lstStyle/>
          <a:p>
            <a:pPr>
              <a:defRPr/>
            </a:pPr>
            <a:r>
              <a:rPr kumimoji="0" lang="zh-CN" altLang="en-US" sz="1600" b="1">
                <a:latin typeface="Arial" charset="0"/>
              </a:rPr>
              <a:t>数字图像处理</a:t>
            </a:r>
          </a:p>
        </p:txBody>
      </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zh-CN" altLang="en-US" noProof="0" smtClean="0"/>
              <a:t>单击此处编辑母版标题样式</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pPr lvl="0"/>
            <a:r>
              <a:rPr lang="zh-CN" altLang="en-US" noProof="0" smtClean="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7350" y="266700"/>
            <a:ext cx="2139950" cy="6121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17500" y="266700"/>
            <a:ext cx="6267450" cy="6121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17500" y="266700"/>
            <a:ext cx="8559800" cy="6121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266700"/>
            <a:ext cx="8039100" cy="508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17500" y="1028700"/>
            <a:ext cx="4171950" cy="535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850" y="1028700"/>
            <a:ext cx="4171950" cy="535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7088" y="133350"/>
            <a:ext cx="7777162" cy="4873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23850" y="1052513"/>
            <a:ext cx="4171950" cy="5329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052513"/>
            <a:ext cx="4171950" cy="25876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792538"/>
            <a:ext cx="4171950" cy="25892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a:xfrm>
            <a:off x="3419475" y="6453188"/>
            <a:ext cx="2133600" cy="320675"/>
          </a:xfrm>
          <a:prstGeom prst="rect">
            <a:avLst/>
          </a:prstGeom>
        </p:spPr>
        <p:txBody>
          <a:bodyPr/>
          <a:lstStyle>
            <a:lvl1pPr>
              <a:defRPr/>
            </a:lvl1pPr>
          </a:lstStyle>
          <a:p>
            <a:r>
              <a:rPr lang="zh-CN" altLang="en-US"/>
              <a:t>数字图像处理</a:t>
            </a: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17500" y="1028700"/>
            <a:ext cx="4171950" cy="5359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850" y="1028700"/>
            <a:ext cx="4171950" cy="5359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63"/>
          <p:cNvSpPr>
            <a:spLocks noGrp="1" noChangeArrowheads="1"/>
          </p:cNvSpPr>
          <p:nvPr>
            <p:ph type="title"/>
          </p:nvPr>
        </p:nvSpPr>
        <p:spPr bwMode="auto">
          <a:xfrm>
            <a:off x="838200" y="266700"/>
            <a:ext cx="8039100" cy="508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099" name="Rectangle 64" descr="Rectangle: Click to edit Master text styles&#10;Second level&#10;Third level&#10;Fourth level&#10;Fifth level"/>
          <p:cNvSpPr>
            <a:spLocks noGrp="1" noChangeArrowheads="1"/>
          </p:cNvSpPr>
          <p:nvPr>
            <p:ph type="body" idx="1"/>
          </p:nvPr>
        </p:nvSpPr>
        <p:spPr bwMode="auto">
          <a:xfrm>
            <a:off x="317500" y="1028700"/>
            <a:ext cx="8496300" cy="5359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68"/>
          <p:cNvSpPr>
            <a:spLocks noChangeArrowheads="1"/>
          </p:cNvSpPr>
          <p:nvPr userDrawn="1"/>
        </p:nvSpPr>
        <p:spPr bwMode="auto">
          <a:xfrm>
            <a:off x="6804025" y="6453188"/>
            <a:ext cx="2133600" cy="320675"/>
          </a:xfrm>
          <a:prstGeom prst="rect">
            <a:avLst/>
          </a:prstGeom>
          <a:noFill/>
          <a:ln w="9525">
            <a:noFill/>
            <a:miter lim="800000"/>
            <a:headEnd/>
            <a:tailEnd/>
          </a:ln>
          <a:effectLst/>
        </p:spPr>
        <p:txBody>
          <a:bodyPr/>
          <a:lstStyle/>
          <a:p>
            <a:pPr algn="r">
              <a:defRPr/>
            </a:pPr>
            <a:fld id="{20EF4401-91A1-4EB1-A223-95D97CAA1701}" type="slidenum">
              <a:rPr kumimoji="0" lang="en-US" altLang="zh-CN" sz="1400" b="1">
                <a:latin typeface="Verdana" pitchFamily="34" charset="0"/>
              </a:rPr>
              <a:pPr algn="r">
                <a:defRPr/>
              </a:pPr>
              <a:t>‹#›</a:t>
            </a:fld>
            <a:endParaRPr kumimoji="0" lang="en-US" altLang="zh-CN" sz="1400" b="1">
              <a:latin typeface="Verdana" pitchFamily="34" charset="0"/>
            </a:endParaRPr>
          </a:p>
        </p:txBody>
      </p:sp>
      <p:sp>
        <p:nvSpPr>
          <p:cNvPr id="1029" name="Rectangle 69"/>
          <p:cNvSpPr>
            <a:spLocks noChangeArrowheads="1"/>
          </p:cNvSpPr>
          <p:nvPr userDrawn="1"/>
        </p:nvSpPr>
        <p:spPr bwMode="auto">
          <a:xfrm>
            <a:off x="250825" y="6524625"/>
            <a:ext cx="2960688" cy="320675"/>
          </a:xfrm>
          <a:prstGeom prst="rect">
            <a:avLst/>
          </a:prstGeom>
          <a:noFill/>
          <a:ln w="9525">
            <a:noFill/>
            <a:miter lim="800000"/>
            <a:headEnd/>
            <a:tailEnd/>
          </a:ln>
          <a:effectLst/>
        </p:spPr>
        <p:txBody>
          <a:bodyPr/>
          <a:lstStyle/>
          <a:p>
            <a:pPr>
              <a:defRPr/>
            </a:pPr>
            <a:fld id="{1301A143-D7B3-4E27-99E9-73DEEB83125A}" type="datetime2">
              <a:rPr kumimoji="0" lang="zh-CN" altLang="en-US" sz="1400" b="1">
                <a:latin typeface="Verdana" pitchFamily="34" charset="0"/>
              </a:rPr>
              <a:pPr>
                <a:defRPr/>
              </a:pPr>
              <a:t>2017年10月27日</a:t>
            </a:fld>
            <a:endParaRPr kumimoji="0" lang="en-US" altLang="zh-CN" sz="1400" b="1">
              <a:latin typeface="Verdana" pitchFamily="34" charset="0"/>
            </a:endParaRPr>
          </a:p>
        </p:txBody>
      </p:sp>
      <p:sp>
        <p:nvSpPr>
          <p:cNvPr id="1030" name="Rectangle 70"/>
          <p:cNvSpPr>
            <a:spLocks noChangeArrowheads="1"/>
          </p:cNvSpPr>
          <p:nvPr userDrawn="1"/>
        </p:nvSpPr>
        <p:spPr bwMode="auto">
          <a:xfrm>
            <a:off x="3851275" y="6475413"/>
            <a:ext cx="1412875" cy="336550"/>
          </a:xfrm>
          <a:prstGeom prst="rect">
            <a:avLst/>
          </a:prstGeom>
          <a:noFill/>
          <a:ln w="9525" algn="ctr">
            <a:noFill/>
            <a:miter lim="800000"/>
            <a:headEnd/>
            <a:tailEnd/>
          </a:ln>
          <a:effectLst/>
        </p:spPr>
        <p:txBody>
          <a:bodyPr wrap="none">
            <a:spAutoFit/>
          </a:bodyPr>
          <a:lstStyle/>
          <a:p>
            <a:pPr>
              <a:defRPr/>
            </a:pPr>
            <a:r>
              <a:rPr kumimoji="0" lang="zh-CN" altLang="en-US" sz="1600" b="1">
                <a:latin typeface="Arial" charset="0"/>
              </a:rPr>
              <a:t>数字图像处理</a:t>
            </a:r>
          </a:p>
        </p:txBody>
      </p:sp>
      <p:pic>
        <p:nvPicPr>
          <p:cNvPr id="4103" name="Picture 33"/>
          <p:cNvPicPr>
            <a:picLocks noChangeAspect="1" noChangeArrowheads="1"/>
          </p:cNvPicPr>
          <p:nvPr userDrawn="1"/>
        </p:nvPicPr>
        <p:blipFill>
          <a:blip r:embed="rId16" cstate="print"/>
          <a:srcRect r="86101" b="2618"/>
          <a:stretch>
            <a:fillRect/>
          </a:stretch>
        </p:blipFill>
        <p:spPr bwMode="auto">
          <a:xfrm>
            <a:off x="38100" y="63500"/>
            <a:ext cx="750888" cy="765175"/>
          </a:xfrm>
          <a:prstGeom prst="rect">
            <a:avLst/>
          </a:prstGeom>
          <a:noFill/>
          <a:ln w="9525" algn="ctr">
            <a:noFill/>
            <a:miter lim="800000"/>
            <a:headEnd/>
            <a:tailEnd/>
          </a:ln>
        </p:spPr>
      </p:pic>
      <p:sp>
        <p:nvSpPr>
          <p:cNvPr id="1032" name="Line 72"/>
          <p:cNvSpPr>
            <a:spLocks noChangeShapeType="1"/>
          </p:cNvSpPr>
          <p:nvPr userDrawn="1"/>
        </p:nvSpPr>
        <p:spPr bwMode="auto">
          <a:xfrm>
            <a:off x="250825" y="836613"/>
            <a:ext cx="8642350" cy="0"/>
          </a:xfrm>
          <a:prstGeom prst="line">
            <a:avLst/>
          </a:prstGeom>
          <a:noFill/>
          <a:ln w="38100">
            <a:solidFill>
              <a:schemeClr val="tx1"/>
            </a:solidFill>
            <a:round/>
            <a:headEnd/>
            <a:tailEnd/>
          </a:ln>
          <a:effectLst/>
        </p:spPr>
        <p:txBody>
          <a:bodyPr/>
          <a:lstStyle/>
          <a:p>
            <a:pPr>
              <a:defRPr/>
            </a:pPr>
            <a:endParaRPr lang="zh-CN" altLang="en-US">
              <a:ea typeface="华文中宋" pitchFamily="2" charset="-122"/>
            </a:endParaRPr>
          </a:p>
        </p:txBody>
      </p:sp>
    </p:spTree>
  </p:cSld>
  <p:clrMap bg1="lt1" tx1="dk1" bg2="lt2" tx2="dk2" accent1="accent1" accent2="accent2" accent3="accent3" accent4="accent4" accent5="accent5" accent6="accent6" hlink="hlink" folHlink="folHlink"/>
  <p:sldLayoutIdLst>
    <p:sldLayoutId id="2147483738"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9" r:id="rId14"/>
  </p:sldLayoutIdLst>
  <p:txStyles>
    <p:title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p:titleStyle>
    <p:bodyStyle>
      <a:lvl1pPr marL="342900" indent="-342900" algn="l" rtl="0" eaLnBrk="0" fontAlgn="base" hangingPunct="0">
        <a:spcBef>
          <a:spcPct val="20000"/>
        </a:spcBef>
        <a:spcAft>
          <a:spcPct val="0"/>
        </a:spcAft>
        <a:buClr>
          <a:srgbClr val="FF0000"/>
        </a:buClr>
        <a:buSzPct val="8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rgbClr val="0000FF"/>
        </a:buClr>
        <a:buSzPct val="80000"/>
        <a:buFont typeface="Wingdings" pitchFamily="2" charset="2"/>
        <a:buChar char="p"/>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FF3300"/>
        </a:buClr>
        <a:buSzPct val="95000"/>
        <a:buFont typeface="Wingdings" pitchFamily="2" charset="2"/>
        <a:buChar char="Ø"/>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tx1"/>
        </a:buClr>
        <a:buSzPct val="80000"/>
        <a:buFont typeface="Wingdings" pitchFamily="2" charset="2"/>
        <a:buChar char="u"/>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5pPr>
      <a:lvl6pPr marL="2514600" indent="-228600" algn="l" rtl="0" fontAlgn="base">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6pPr>
      <a:lvl7pPr marL="2971800" indent="-228600" algn="l" rtl="0" fontAlgn="base">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7pPr>
      <a:lvl8pPr marL="3429000" indent="-228600" algn="l" rtl="0" fontAlgn="base">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8pPr>
      <a:lvl9pPr marL="3886200" indent="-228600" algn="l" rtl="0" fontAlgn="base">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oleObject" Target="../embeddings/oleObject2.bin"/><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5.wm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0.wmf"/><Relationship Id="rId5" Type="http://schemas.openxmlformats.org/officeDocument/2006/relationships/oleObject" Target="../embeddings/oleObject8.bin"/><Relationship Id="rId4" Type="http://schemas.openxmlformats.org/officeDocument/2006/relationships/image" Target="../media/image49.wmf"/></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61.emf"/><Relationship Id="rId3" Type="http://schemas.openxmlformats.org/officeDocument/2006/relationships/image" Target="../media/image18.png"/><Relationship Id="rId7" Type="http://schemas.openxmlformats.org/officeDocument/2006/relationships/image" Target="../media/image58.emf"/><Relationship Id="rId12" Type="http://schemas.openxmlformats.org/officeDocument/2006/relationships/oleObject" Target="../embeddings/oleObject13.bin"/><Relationship Id="rId17" Type="http://schemas.openxmlformats.org/officeDocument/2006/relationships/image" Target="../media/image63.emf"/><Relationship Id="rId2" Type="http://schemas.openxmlformats.org/officeDocument/2006/relationships/slideLayout" Target="../slideLayouts/slideLayout14.xml"/><Relationship Id="rId16" Type="http://schemas.openxmlformats.org/officeDocument/2006/relationships/oleObject" Target="../embeddings/oleObject15.bin"/><Relationship Id="rId1" Type="http://schemas.openxmlformats.org/officeDocument/2006/relationships/vmlDrawing" Target="../drawings/vmlDrawing5.vml"/><Relationship Id="rId6" Type="http://schemas.openxmlformats.org/officeDocument/2006/relationships/oleObject" Target="../embeddings/oleObject10.bin"/><Relationship Id="rId11" Type="http://schemas.openxmlformats.org/officeDocument/2006/relationships/image" Target="../media/image60.emf"/><Relationship Id="rId5" Type="http://schemas.openxmlformats.org/officeDocument/2006/relationships/image" Target="../media/image57.wmf"/><Relationship Id="rId15" Type="http://schemas.openxmlformats.org/officeDocument/2006/relationships/image" Target="../media/image62.e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59.emf"/><Relationship Id="rId1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3.emf"/></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3.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6-NightTracking.wmv" TargetMode="External"/><Relationship Id="rId2" Type="http://schemas.openxmlformats.org/officeDocument/2006/relationships/hyperlink" Target="6-TargetTracking.wmv" TargetMode="External"/><Relationship Id="rId1" Type="http://schemas.openxmlformats.org/officeDocument/2006/relationships/slideLayout" Target="../slideLayouts/slideLayout7.xml"/><Relationship Id="rId5" Type="http://schemas.openxmlformats.org/officeDocument/2006/relationships/hyperlink" Target="track2.mpeg" TargetMode="External"/><Relationship Id="rId4" Type="http://schemas.openxmlformats.org/officeDocument/2006/relationships/hyperlink" Target="dudekface1.mpg"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5" Type="http://schemas.openxmlformats.org/officeDocument/2006/relationships/image" Target="../media/image92.jpeg"/><Relationship Id="rId4" Type="http://schemas.openxmlformats.org/officeDocument/2006/relationships/image" Target="../media/image91.jpe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2"/>
          <p:cNvSpPr>
            <a:spLocks noChangeArrowheads="1"/>
          </p:cNvSpPr>
          <p:nvPr/>
        </p:nvSpPr>
        <p:spPr bwMode="auto">
          <a:xfrm>
            <a:off x="1066799" y="2033588"/>
            <a:ext cx="7250113" cy="1871662"/>
          </a:xfrm>
          <a:prstGeom prst="rect">
            <a:avLst/>
          </a:prstGeom>
          <a:noFill/>
          <a:ln w="9525">
            <a:noFill/>
            <a:miter lim="800000"/>
            <a:headEnd/>
            <a:tailEnd/>
          </a:ln>
          <a:effectLst/>
        </p:spPr>
        <p:txBody>
          <a:bodyPr anchor="b"/>
          <a:lstStyle/>
          <a:p>
            <a:pPr algn="ctr"/>
            <a:r>
              <a:rPr lang="zh-CN" altLang="en-US" sz="4000" dirty="0">
                <a:solidFill>
                  <a:srgbClr val="000099"/>
                </a:solidFill>
                <a:ea typeface="隶书" pitchFamily="49" charset="-122"/>
              </a:rPr>
              <a:t>数字图像处理</a:t>
            </a:r>
            <a:r>
              <a:rPr lang="zh-CN" altLang="en-US" sz="2000" dirty="0">
                <a:solidFill>
                  <a:srgbClr val="000099"/>
                </a:solidFill>
                <a:ea typeface="华文中宋" pitchFamily="2" charset="-122"/>
              </a:rPr>
              <a:t/>
            </a:r>
            <a:br>
              <a:rPr lang="zh-CN" altLang="en-US" sz="2000" dirty="0">
                <a:solidFill>
                  <a:srgbClr val="000099"/>
                </a:solidFill>
                <a:ea typeface="华文中宋" pitchFamily="2" charset="-122"/>
              </a:rPr>
            </a:br>
            <a:endParaRPr lang="en-US" altLang="zh-CN" sz="2000" dirty="0" smtClean="0">
              <a:solidFill>
                <a:srgbClr val="000099"/>
              </a:solidFill>
              <a:ea typeface="华文中宋" pitchFamily="2" charset="-122"/>
            </a:endParaRPr>
          </a:p>
          <a:p>
            <a:pPr algn="ctr"/>
            <a:endParaRPr lang="en-US" altLang="zh-CN" sz="2000" dirty="0">
              <a:solidFill>
                <a:srgbClr val="000099"/>
              </a:solidFill>
              <a:ea typeface="华文中宋" pitchFamily="2" charset="-122"/>
            </a:endParaRPr>
          </a:p>
          <a:p>
            <a:pPr algn="ctr"/>
            <a:endParaRPr lang="en-US" altLang="zh-CN" sz="2000" dirty="0" smtClean="0">
              <a:solidFill>
                <a:srgbClr val="000099"/>
              </a:solidFill>
              <a:ea typeface="华文中宋" pitchFamily="2" charset="-122"/>
            </a:endParaRPr>
          </a:p>
          <a:p>
            <a:pPr algn="ctr"/>
            <a:endParaRPr lang="en-US" altLang="zh-CN" sz="2000" dirty="0">
              <a:solidFill>
                <a:srgbClr val="000099"/>
              </a:solidFill>
              <a:ea typeface="华文中宋" pitchFamily="2" charset="-122"/>
            </a:endParaRPr>
          </a:p>
          <a:p>
            <a:pPr algn="ctr"/>
            <a:r>
              <a:rPr lang="zh-CN" altLang="en-US" sz="3200" dirty="0">
                <a:solidFill>
                  <a:srgbClr val="000099"/>
                </a:solidFill>
                <a:ea typeface="华文中宋" pitchFamily="2" charset="-122"/>
              </a:rPr>
              <a:t/>
            </a:r>
            <a:br>
              <a:rPr lang="zh-CN" altLang="en-US" sz="3200" dirty="0">
                <a:solidFill>
                  <a:srgbClr val="000099"/>
                </a:solidFill>
                <a:ea typeface="华文中宋" pitchFamily="2" charset="-122"/>
              </a:rPr>
            </a:br>
            <a:r>
              <a:rPr lang="zh-CN" altLang="en-US" sz="6000" dirty="0" smtClean="0">
                <a:solidFill>
                  <a:srgbClr val="FF0000"/>
                </a:solidFill>
                <a:ea typeface="华文中宋" pitchFamily="2" charset="-122"/>
              </a:rPr>
              <a:t>目标检测与</a:t>
            </a:r>
            <a:r>
              <a:rPr lang="zh-CN" altLang="en-US" sz="6000" dirty="0" smtClean="0">
                <a:solidFill>
                  <a:srgbClr val="FF0000"/>
                </a:solidFill>
                <a:ea typeface="华文中宋" pitchFamily="2" charset="-122"/>
              </a:rPr>
              <a:t>跟踪</a:t>
            </a:r>
            <a:endParaRPr lang="en-US" altLang="zh-CN" sz="6000" dirty="0" smtClean="0">
              <a:solidFill>
                <a:srgbClr val="FF0000"/>
              </a:solidFill>
              <a:ea typeface="华文中宋" pitchFamily="2" charset="-122"/>
            </a:endParaRPr>
          </a:p>
          <a:p>
            <a:pPr algn="ctr"/>
            <a:r>
              <a:rPr lang="zh-CN" altLang="en-US" sz="3200" dirty="0" smtClean="0">
                <a:solidFill>
                  <a:srgbClr val="0000FF"/>
                </a:solidFill>
                <a:ea typeface="华文中宋" pitchFamily="2" charset="-122"/>
              </a:rPr>
              <a:t>内容扩展</a:t>
            </a:r>
            <a:endParaRPr lang="zh-CN" altLang="en-US" sz="3200" dirty="0">
              <a:solidFill>
                <a:srgbClr val="0000FF"/>
              </a:solidFill>
              <a:ea typeface="华文中宋" pitchFamily="2" charset="-122"/>
            </a:endParaRPr>
          </a:p>
        </p:txBody>
      </p:sp>
    </p:spTree>
    <p:extLst>
      <p:ext uri="{BB962C8B-B14F-4D97-AF65-F5344CB8AC3E}">
        <p14:creationId xmlns:p14="http://schemas.microsoft.com/office/powerpoint/2010/main" val="2028605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xfrm>
            <a:off x="198438" y="1104900"/>
            <a:ext cx="8662987" cy="4951413"/>
          </a:xfrm>
        </p:spPr>
        <p:txBody>
          <a:bodyPr/>
          <a:lstStyle/>
          <a:p>
            <a:pPr eaLnBrk="1" hangingPunct="1">
              <a:buFontTx/>
              <a:buNone/>
            </a:pPr>
            <a:r>
              <a:rPr lang="en-US" altLang="zh-CN" sz="2400" dirty="0" smtClean="0">
                <a:solidFill>
                  <a:srgbClr val="800000"/>
                </a:solidFill>
                <a:latin typeface="黑体" pitchFamily="49" charset="-122"/>
                <a:ea typeface="黑体" pitchFamily="49" charset="-122"/>
              </a:rPr>
              <a:t>7.</a:t>
            </a:r>
            <a:r>
              <a:rPr lang="zh-CN" altLang="en-US" sz="2400" dirty="0" smtClean="0">
                <a:solidFill>
                  <a:srgbClr val="800000"/>
                </a:solidFill>
                <a:latin typeface="黑体" pitchFamily="49" charset="-122"/>
                <a:ea typeface="黑体" pitchFamily="49" charset="-122"/>
              </a:rPr>
              <a:t>图像的运动特征</a:t>
            </a:r>
          </a:p>
          <a:p>
            <a:pPr lvl="1" eaLnBrk="1" hangingPunct="1"/>
            <a:r>
              <a:rPr lang="zh-CN" altLang="en-US" sz="2000" dirty="0" smtClean="0">
                <a:solidFill>
                  <a:srgbClr val="0000FF"/>
                </a:solidFill>
                <a:latin typeface="黑体" pitchFamily="49" charset="-122"/>
                <a:ea typeface="黑体" pitchFamily="49" charset="-122"/>
              </a:rPr>
              <a:t>序列视频图像中包含着物体或目标的</a:t>
            </a:r>
            <a:r>
              <a:rPr lang="zh-CN" altLang="en-US" sz="2000" dirty="0" smtClean="0">
                <a:solidFill>
                  <a:srgbClr val="CC0066"/>
                </a:solidFill>
                <a:latin typeface="黑体" pitchFamily="49" charset="-122"/>
                <a:ea typeface="黑体" pitchFamily="49" charset="-122"/>
              </a:rPr>
              <a:t>运动参数如速度、加速度、方向、姿态、到传感器的距离等变化信息</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常用的方法用</a:t>
            </a:r>
            <a:r>
              <a:rPr lang="zh-CN" altLang="en-US" sz="2000" dirty="0" smtClean="0">
                <a:solidFill>
                  <a:srgbClr val="FF0000"/>
                </a:solidFill>
                <a:latin typeface="黑体" pitchFamily="49" charset="-122"/>
                <a:ea typeface="黑体" pitchFamily="49" charset="-122"/>
              </a:rPr>
              <a:t>局部瞬时速度场</a:t>
            </a:r>
            <a:r>
              <a:rPr lang="zh-CN" altLang="en-US" sz="2000" dirty="0" smtClean="0">
                <a:solidFill>
                  <a:srgbClr val="0000FF"/>
                </a:solidFill>
                <a:latin typeface="黑体" pitchFamily="49" charset="-122"/>
                <a:ea typeface="黑体" pitchFamily="49" charset="-122"/>
              </a:rPr>
              <a:t>（光流场）、</a:t>
            </a:r>
            <a:r>
              <a:rPr lang="zh-CN" altLang="en-US" sz="2000" dirty="0" smtClean="0">
                <a:solidFill>
                  <a:srgbClr val="FF0000"/>
                </a:solidFill>
                <a:latin typeface="黑体" pitchFamily="49" charset="-122"/>
                <a:ea typeface="黑体" pitchFamily="49" charset="-122"/>
              </a:rPr>
              <a:t>特征点匹配</a:t>
            </a:r>
            <a:r>
              <a:rPr lang="zh-CN" altLang="en-US" sz="2000" dirty="0" smtClean="0">
                <a:solidFill>
                  <a:srgbClr val="0000FF"/>
                </a:solidFill>
                <a:latin typeface="黑体" pitchFamily="49" charset="-122"/>
                <a:ea typeface="黑体" pitchFamily="49" charset="-122"/>
              </a:rPr>
              <a:t>、</a:t>
            </a:r>
            <a:r>
              <a:rPr lang="zh-CN" altLang="en-US" sz="2000" dirty="0" smtClean="0">
                <a:solidFill>
                  <a:srgbClr val="FF0000"/>
                </a:solidFill>
                <a:latin typeface="黑体" pitchFamily="49" charset="-122"/>
                <a:ea typeface="黑体" pitchFamily="49" charset="-122"/>
              </a:rPr>
              <a:t>小平面分析</a:t>
            </a:r>
            <a:r>
              <a:rPr lang="zh-CN" altLang="en-US" sz="2000" dirty="0" smtClean="0">
                <a:solidFill>
                  <a:srgbClr val="0000FF"/>
                </a:solidFill>
                <a:latin typeface="黑体" pitchFamily="49" charset="-122"/>
                <a:ea typeface="黑体" pitchFamily="49" charset="-122"/>
              </a:rPr>
              <a:t>和</a:t>
            </a:r>
            <a:r>
              <a:rPr lang="zh-CN" altLang="en-US" sz="2000" dirty="0" smtClean="0">
                <a:solidFill>
                  <a:srgbClr val="FF0000"/>
                </a:solidFill>
                <a:latin typeface="黑体" pitchFamily="49" charset="-122"/>
                <a:ea typeface="黑体" pitchFamily="49" charset="-122"/>
              </a:rPr>
              <a:t>运动分割</a:t>
            </a:r>
            <a:r>
              <a:rPr lang="zh-CN" altLang="en-US" sz="2000" dirty="0" smtClean="0">
                <a:solidFill>
                  <a:srgbClr val="0000FF"/>
                </a:solidFill>
                <a:latin typeface="黑体" pitchFamily="49" charset="-122"/>
                <a:ea typeface="黑体" pitchFamily="49" charset="-122"/>
              </a:rPr>
              <a:t>等</a:t>
            </a:r>
            <a:endParaRPr lang="en-US" altLang="zh-CN" sz="2000" dirty="0" smtClean="0">
              <a:solidFill>
                <a:srgbClr val="0000FF"/>
              </a:solidFill>
              <a:latin typeface="黑体" pitchFamily="49" charset="-122"/>
              <a:ea typeface="黑体" pitchFamily="49" charset="-122"/>
            </a:endParaRPr>
          </a:p>
          <a:p>
            <a:pPr lvl="1" eaLnBrk="1" hangingPunct="1"/>
            <a:endParaRPr lang="zh-CN" altLang="en-US" sz="2000" dirty="0" smtClean="0">
              <a:solidFill>
                <a:srgbClr val="0000FF"/>
              </a:solidFill>
              <a:latin typeface="黑体" pitchFamily="49" charset="-122"/>
              <a:ea typeface="黑体" pitchFamily="49" charset="-122"/>
            </a:endParaRPr>
          </a:p>
          <a:p>
            <a:pPr eaLnBrk="1" hangingPunct="1">
              <a:buFontTx/>
              <a:buNone/>
            </a:pPr>
            <a:r>
              <a:rPr lang="en-US" altLang="zh-CN" sz="2400" dirty="0" smtClean="0">
                <a:solidFill>
                  <a:srgbClr val="800000"/>
                </a:solidFill>
                <a:latin typeface="黑体" pitchFamily="49" charset="-122"/>
                <a:ea typeface="黑体" pitchFamily="49" charset="-122"/>
              </a:rPr>
              <a:t>8.</a:t>
            </a:r>
            <a:r>
              <a:rPr lang="zh-CN" altLang="en-US" sz="2400" dirty="0" smtClean="0">
                <a:solidFill>
                  <a:srgbClr val="800000"/>
                </a:solidFill>
                <a:latin typeface="黑体" pitchFamily="49" charset="-122"/>
                <a:ea typeface="黑体" pitchFamily="49" charset="-122"/>
              </a:rPr>
              <a:t>图像距离特征</a:t>
            </a:r>
          </a:p>
          <a:p>
            <a:pPr lvl="1" eaLnBrk="1" hangingPunct="1"/>
            <a:r>
              <a:rPr lang="zh-CN" altLang="en-US" sz="2000" dirty="0" smtClean="0">
                <a:solidFill>
                  <a:srgbClr val="0000FF"/>
                </a:solidFill>
                <a:latin typeface="黑体" pitchFamily="49" charset="-122"/>
                <a:ea typeface="黑体" pitchFamily="49" charset="-122"/>
              </a:rPr>
              <a:t>距离图像是一种通过主动成像方式获取的场景三维立体信息，与场景亮度无关</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目标图像距离特征对于目标图像识别有着特殊的意义，可以不受天气、伪装、复杂背景等条件的影响，全天候工作，抗干扰能力强</a:t>
            </a:r>
          </a:p>
        </p:txBody>
      </p:sp>
      <p:sp>
        <p:nvSpPr>
          <p:cNvPr id="3"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图像的特征类型</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179389" y="990600"/>
            <a:ext cx="8374062" cy="5678488"/>
          </a:xfrm>
        </p:spPr>
        <p:txBody>
          <a:bodyPr/>
          <a:lstStyle/>
          <a:p>
            <a:pPr eaLnBrk="1" hangingPunct="1">
              <a:spcBef>
                <a:spcPct val="30000"/>
              </a:spcBef>
              <a:spcAft>
                <a:spcPct val="40000"/>
              </a:spcAft>
              <a:buFontTx/>
              <a:buNone/>
            </a:pPr>
            <a:r>
              <a:rPr lang="en-US" altLang="zh-CN" sz="2400" dirty="0" smtClean="0">
                <a:solidFill>
                  <a:srgbClr val="800000"/>
                </a:solidFill>
                <a:latin typeface="黑体" pitchFamily="49" charset="-122"/>
                <a:ea typeface="黑体" pitchFamily="49" charset="-122"/>
              </a:rPr>
              <a:t>9. </a:t>
            </a:r>
            <a:r>
              <a:rPr lang="zh-CN" altLang="en-US" sz="2400" dirty="0" smtClean="0">
                <a:solidFill>
                  <a:srgbClr val="800000"/>
                </a:solidFill>
                <a:latin typeface="黑体" pitchFamily="49" charset="-122"/>
                <a:ea typeface="黑体" pitchFamily="49" charset="-122"/>
              </a:rPr>
              <a:t>图像信息描述</a:t>
            </a:r>
          </a:p>
          <a:p>
            <a:pPr lvl="1" eaLnBrk="1" hangingPunct="1">
              <a:lnSpc>
                <a:spcPct val="150000"/>
              </a:lnSpc>
            </a:pPr>
            <a:r>
              <a:rPr lang="zh-CN" altLang="en-US" sz="2000" dirty="0" smtClean="0">
                <a:solidFill>
                  <a:srgbClr val="0000FF"/>
                </a:solidFill>
                <a:latin typeface="黑体" pitchFamily="49" charset="-122"/>
                <a:ea typeface="黑体" pitchFamily="49" charset="-122"/>
              </a:rPr>
              <a:t>图像中包含的信息量最关心的是图像度量参数</a:t>
            </a:r>
            <a:endParaRPr lang="en-US" altLang="zh-CN" sz="2000" dirty="0" smtClean="0">
              <a:solidFill>
                <a:srgbClr val="0000FF"/>
              </a:solidFill>
              <a:latin typeface="黑体" pitchFamily="49" charset="-122"/>
              <a:ea typeface="黑体" pitchFamily="49" charset="-122"/>
            </a:endParaRPr>
          </a:p>
          <a:p>
            <a:pPr lvl="2" eaLnBrk="1" hangingPunct="1">
              <a:lnSpc>
                <a:spcPct val="150000"/>
              </a:lnSpc>
            </a:pPr>
            <a:r>
              <a:rPr lang="zh-CN" altLang="en-US" sz="1800" dirty="0" smtClean="0">
                <a:solidFill>
                  <a:srgbClr val="00B050"/>
                </a:solidFill>
                <a:latin typeface="黑体" pitchFamily="49" charset="-122"/>
                <a:ea typeface="黑体" pitchFamily="49" charset="-122"/>
              </a:rPr>
              <a:t>可以想像所有像素灰度都为同一个数值，我们看到的是一张白纸，获取不了更多的信息</a:t>
            </a:r>
            <a:endParaRPr lang="en-US" altLang="zh-CN" sz="1800" dirty="0" smtClean="0">
              <a:solidFill>
                <a:srgbClr val="00B050"/>
              </a:solidFill>
              <a:latin typeface="黑体" pitchFamily="49" charset="-122"/>
              <a:ea typeface="黑体" pitchFamily="49" charset="-122"/>
            </a:endParaRPr>
          </a:p>
          <a:p>
            <a:pPr lvl="2" eaLnBrk="1" hangingPunct="1">
              <a:lnSpc>
                <a:spcPct val="150000"/>
              </a:lnSpc>
            </a:pPr>
            <a:r>
              <a:rPr lang="zh-CN" altLang="en-US" sz="1800" dirty="0" smtClean="0">
                <a:solidFill>
                  <a:srgbClr val="00B050"/>
                </a:solidFill>
                <a:latin typeface="黑体" pitchFamily="49" charset="-122"/>
                <a:ea typeface="黑体" pitchFamily="49" charset="-122"/>
              </a:rPr>
              <a:t>而一幅场景图像却有着丰富的内容，只要你认真去看，将会有无限的信息</a:t>
            </a:r>
            <a:endParaRPr lang="en-US" altLang="zh-CN" sz="1800" dirty="0" smtClean="0">
              <a:solidFill>
                <a:srgbClr val="00B050"/>
              </a:solidFill>
              <a:latin typeface="黑体" pitchFamily="49" charset="-122"/>
              <a:ea typeface="黑体" pitchFamily="49" charset="-122"/>
            </a:endParaRPr>
          </a:p>
          <a:p>
            <a:pPr lvl="1" eaLnBrk="1" hangingPunct="1">
              <a:lnSpc>
                <a:spcPct val="150000"/>
              </a:lnSpc>
            </a:pPr>
            <a:r>
              <a:rPr lang="zh-CN" altLang="en-US" sz="2000" dirty="0" smtClean="0">
                <a:solidFill>
                  <a:srgbClr val="0000FF"/>
                </a:solidFill>
                <a:latin typeface="黑体" pitchFamily="49" charset="-122"/>
                <a:ea typeface="黑体" pitchFamily="49" charset="-122"/>
              </a:rPr>
              <a:t>信息论中的</a:t>
            </a:r>
            <a:r>
              <a:rPr lang="zh-CN" altLang="en-US" sz="2000" dirty="0" smtClean="0">
                <a:solidFill>
                  <a:srgbClr val="0000FF"/>
                </a:solidFill>
                <a:latin typeface="Times New Roman" pitchFamily="18" charset="0"/>
                <a:ea typeface="黑体" pitchFamily="49" charset="-122"/>
              </a:rPr>
              <a:t>“</a:t>
            </a:r>
            <a:r>
              <a:rPr lang="zh-CN" altLang="en-US" sz="2000" dirty="0" smtClean="0">
                <a:solidFill>
                  <a:srgbClr val="FF0000"/>
                </a:solidFill>
                <a:latin typeface="黑体" pitchFamily="49" charset="-122"/>
                <a:ea typeface="黑体" pitchFamily="49" charset="-122"/>
              </a:rPr>
              <a:t>熵</a:t>
            </a:r>
            <a:r>
              <a:rPr lang="zh-CN" altLang="en-US" sz="2000" dirty="0" smtClean="0">
                <a:solidFill>
                  <a:srgbClr val="0000FF"/>
                </a:solidFill>
                <a:latin typeface="Times New Roman" pitchFamily="18" charset="0"/>
                <a:ea typeface="黑体" pitchFamily="49" charset="-122"/>
              </a:rPr>
              <a:t>”</a:t>
            </a:r>
            <a:r>
              <a:rPr lang="zh-CN" altLang="en-US" sz="2000" dirty="0" smtClean="0">
                <a:solidFill>
                  <a:srgbClr val="0000FF"/>
                </a:solidFill>
                <a:latin typeface="黑体" pitchFamily="49" charset="-122"/>
                <a:ea typeface="黑体" pitchFamily="49" charset="-122"/>
              </a:rPr>
              <a:t>可以作为图像信息含量的一种描述</a:t>
            </a:r>
            <a:endParaRPr lang="en-US" altLang="zh-CN" sz="2000" dirty="0" smtClean="0">
              <a:solidFill>
                <a:srgbClr val="0000FF"/>
              </a:solidFill>
              <a:latin typeface="黑体" pitchFamily="49" charset="-122"/>
              <a:ea typeface="黑体" pitchFamily="49" charset="-122"/>
            </a:endParaRPr>
          </a:p>
          <a:p>
            <a:pPr lvl="1" eaLnBrk="1" hangingPunct="1">
              <a:lnSpc>
                <a:spcPct val="150000"/>
              </a:lnSpc>
            </a:pPr>
            <a:r>
              <a:rPr lang="zh-CN" altLang="en-US" sz="2000" dirty="0" smtClean="0">
                <a:solidFill>
                  <a:srgbClr val="0000FF"/>
                </a:solidFill>
                <a:latin typeface="黑体" pitchFamily="49" charset="-122"/>
                <a:ea typeface="黑体" pitchFamily="49" charset="-122"/>
              </a:rPr>
              <a:t>图像的信息度量是复杂的，它与图像的应用目的、观察图像的人或系统的知识、性能</a:t>
            </a:r>
            <a:r>
              <a:rPr lang="zh-CN" altLang="en-US" sz="2000" dirty="0" smtClean="0">
                <a:solidFill>
                  <a:srgbClr val="0000FF"/>
                </a:solidFill>
                <a:latin typeface="黑体" pitchFamily="49" charset="-122"/>
                <a:ea typeface="黑体" pitchFamily="49" charset="-122"/>
              </a:rPr>
              <a:t>有关</a:t>
            </a:r>
            <a:endParaRPr lang="zh-CN" altLang="en-US" sz="2000" dirty="0" smtClean="0">
              <a:solidFill>
                <a:srgbClr val="0000FF"/>
              </a:solidFill>
              <a:latin typeface="黑体" pitchFamily="49" charset="-122"/>
              <a:ea typeface="黑体" pitchFamily="49" charset="-122"/>
            </a:endParaRPr>
          </a:p>
        </p:txBody>
      </p:sp>
      <p:sp>
        <p:nvSpPr>
          <p:cNvPr id="3"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图像的特征类型</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303214" y="1276349"/>
            <a:ext cx="8212136" cy="5345113"/>
          </a:xfrm>
        </p:spPr>
        <p:txBody>
          <a:bodyPr/>
          <a:lstStyle/>
          <a:p>
            <a:pPr eaLnBrk="1" hangingPunct="1">
              <a:lnSpc>
                <a:spcPct val="150000"/>
              </a:lnSpc>
              <a:spcBef>
                <a:spcPct val="30000"/>
              </a:spcBef>
              <a:spcAft>
                <a:spcPct val="25000"/>
              </a:spcAft>
              <a:buFontTx/>
              <a:buNone/>
            </a:pPr>
            <a:r>
              <a:rPr lang="en-US" altLang="zh-CN" sz="2400" dirty="0" smtClean="0">
                <a:solidFill>
                  <a:srgbClr val="800000"/>
                </a:solidFill>
                <a:latin typeface="黑体" pitchFamily="49" charset="-122"/>
                <a:ea typeface="黑体" pitchFamily="49" charset="-122"/>
              </a:rPr>
              <a:t>10</a:t>
            </a:r>
            <a:r>
              <a:rPr lang="en-US" altLang="zh-CN" sz="2400" dirty="0" smtClean="0">
                <a:solidFill>
                  <a:srgbClr val="800000"/>
                </a:solidFill>
                <a:latin typeface="黑体" pitchFamily="49" charset="-122"/>
                <a:ea typeface="黑体" pitchFamily="49" charset="-122"/>
              </a:rPr>
              <a:t>. </a:t>
            </a:r>
            <a:r>
              <a:rPr lang="zh-CN" altLang="en-US" sz="2400" dirty="0" smtClean="0">
                <a:solidFill>
                  <a:srgbClr val="800000"/>
                </a:solidFill>
                <a:latin typeface="黑体" pitchFamily="49" charset="-122"/>
                <a:ea typeface="黑体" pitchFamily="49" charset="-122"/>
              </a:rPr>
              <a:t>图像有用和无用成分之比</a:t>
            </a:r>
          </a:p>
          <a:p>
            <a:pPr lvl="1" eaLnBrk="1" hangingPunct="1">
              <a:lnSpc>
                <a:spcPct val="150000"/>
              </a:lnSpc>
            </a:pPr>
            <a:r>
              <a:rPr lang="zh-CN" altLang="en-US" sz="2000" dirty="0" smtClean="0">
                <a:solidFill>
                  <a:srgbClr val="0000FF"/>
                </a:solidFill>
                <a:latin typeface="黑体" pitchFamily="49" charset="-122"/>
                <a:ea typeface="黑体" pitchFamily="49" charset="-122"/>
              </a:rPr>
              <a:t>在图像中提取感兴趣的所谓目标部分信息，而滤除所有不关心的信息</a:t>
            </a:r>
            <a:endParaRPr lang="en-US" altLang="zh-CN" sz="2000" dirty="0" smtClean="0">
              <a:solidFill>
                <a:srgbClr val="0000FF"/>
              </a:solidFill>
              <a:latin typeface="黑体" pitchFamily="49" charset="-122"/>
              <a:ea typeface="黑体" pitchFamily="49" charset="-122"/>
            </a:endParaRPr>
          </a:p>
          <a:p>
            <a:pPr lvl="1" eaLnBrk="1" hangingPunct="1">
              <a:lnSpc>
                <a:spcPct val="150000"/>
              </a:lnSpc>
            </a:pPr>
            <a:r>
              <a:rPr lang="zh-CN" altLang="en-US" sz="2000" dirty="0" smtClean="0">
                <a:solidFill>
                  <a:srgbClr val="0000FF"/>
                </a:solidFill>
                <a:latin typeface="黑体" pitchFamily="49" charset="-122"/>
                <a:ea typeface="黑体" pitchFamily="49" charset="-122"/>
              </a:rPr>
              <a:t>感兴趣的目标信息与所有不关心的信息成分的比率或差别越大，提取就越容易</a:t>
            </a:r>
            <a:endParaRPr lang="en-US" altLang="zh-CN" sz="2000" dirty="0" smtClean="0">
              <a:solidFill>
                <a:srgbClr val="0000FF"/>
              </a:solidFill>
              <a:latin typeface="黑体" pitchFamily="49" charset="-122"/>
              <a:ea typeface="黑体" pitchFamily="49" charset="-122"/>
            </a:endParaRPr>
          </a:p>
          <a:p>
            <a:pPr lvl="2" eaLnBrk="1" hangingPunct="1">
              <a:lnSpc>
                <a:spcPct val="150000"/>
              </a:lnSpc>
            </a:pPr>
            <a:r>
              <a:rPr lang="zh-CN" altLang="en-US" sz="1800" dirty="0" smtClean="0">
                <a:solidFill>
                  <a:srgbClr val="00B050"/>
                </a:solidFill>
                <a:latin typeface="黑体" pitchFamily="49" charset="-122"/>
                <a:ea typeface="黑体" pitchFamily="49" charset="-122"/>
              </a:rPr>
              <a:t>典型的度量指标是</a:t>
            </a:r>
            <a:r>
              <a:rPr lang="zh-CN" altLang="en-US" sz="1800" dirty="0" smtClean="0">
                <a:solidFill>
                  <a:srgbClr val="FF0000"/>
                </a:solidFill>
                <a:latin typeface="黑体" pitchFamily="49" charset="-122"/>
                <a:ea typeface="黑体" pitchFamily="49" charset="-122"/>
              </a:rPr>
              <a:t>信噪比</a:t>
            </a:r>
            <a:r>
              <a:rPr lang="zh-CN" altLang="en-US" sz="1800" dirty="0" smtClean="0">
                <a:solidFill>
                  <a:srgbClr val="00B050"/>
                </a:solidFill>
                <a:latin typeface="黑体" pitchFamily="49" charset="-122"/>
                <a:ea typeface="黑体" pitchFamily="49" charset="-122"/>
              </a:rPr>
              <a:t>，即目标信号幅度除以背景信号的标准差</a:t>
            </a:r>
            <a:endParaRPr lang="zh-CN" altLang="en-US" sz="1800" dirty="0" smtClean="0">
              <a:solidFill>
                <a:srgbClr val="0000FF"/>
              </a:solidFill>
              <a:latin typeface="黑体" pitchFamily="49" charset="-122"/>
              <a:ea typeface="黑体" pitchFamily="49" charset="-122"/>
            </a:endParaRPr>
          </a:p>
        </p:txBody>
      </p:sp>
      <p:sp>
        <p:nvSpPr>
          <p:cNvPr id="3"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图像的特征类型</a:t>
            </a:r>
          </a:p>
        </p:txBody>
      </p:sp>
    </p:spTree>
    <p:extLst>
      <p:ext uri="{BB962C8B-B14F-4D97-AF65-F5344CB8AC3E}">
        <p14:creationId xmlns:p14="http://schemas.microsoft.com/office/powerpoint/2010/main" val="53470422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52500" y="134938"/>
            <a:ext cx="8362950" cy="701675"/>
          </a:xfrm>
        </p:spPr>
        <p:txBody>
          <a:bodyPr/>
          <a:lstStyle/>
          <a:p>
            <a:pPr eaLnBrk="1" hangingPunct="1">
              <a:defRPr/>
            </a:pPr>
            <a:r>
              <a:rPr lang="zh-CN" altLang="en-US" sz="2800" dirty="0" smtClean="0">
                <a:solidFill>
                  <a:srgbClr val="0000FF"/>
                </a:solidFill>
                <a:latin typeface="黑体" pitchFamily="49" charset="-122"/>
                <a:ea typeface="黑体" pitchFamily="49" charset="-122"/>
              </a:rPr>
              <a:t>目标检测方法的基本概念与原理</a:t>
            </a:r>
          </a:p>
        </p:txBody>
      </p:sp>
      <p:sp>
        <p:nvSpPr>
          <p:cNvPr id="63491" name="Rectangle 3"/>
          <p:cNvSpPr>
            <a:spLocks noGrp="1" noChangeArrowheads="1"/>
          </p:cNvSpPr>
          <p:nvPr>
            <p:ph type="body" idx="1"/>
          </p:nvPr>
        </p:nvSpPr>
        <p:spPr>
          <a:xfrm>
            <a:off x="417514" y="1065213"/>
            <a:ext cx="8355012" cy="5211762"/>
          </a:xfrm>
        </p:spPr>
        <p:txBody>
          <a:bodyPr/>
          <a:lstStyle/>
          <a:p>
            <a:pPr eaLnBrk="1" hangingPunct="1">
              <a:lnSpc>
                <a:spcPct val="150000"/>
              </a:lnSpc>
              <a:buFont typeface="Wingdings" pitchFamily="2" charset="2"/>
              <a:buChar char="l"/>
            </a:pPr>
            <a:r>
              <a:rPr lang="zh-CN" altLang="en-US" sz="2400" dirty="0" smtClean="0">
                <a:solidFill>
                  <a:srgbClr val="CC0066"/>
                </a:solidFill>
                <a:ea typeface="黑体" pitchFamily="49" charset="-122"/>
              </a:rPr>
              <a:t>目标检测的分类</a:t>
            </a:r>
          </a:p>
          <a:p>
            <a:pPr lvl="1" eaLnBrk="1" hangingPunct="1">
              <a:lnSpc>
                <a:spcPct val="150000"/>
              </a:lnSpc>
            </a:pPr>
            <a:r>
              <a:rPr lang="zh-CN" altLang="en-US" sz="2000" dirty="0" smtClean="0">
                <a:solidFill>
                  <a:srgbClr val="0000FF"/>
                </a:solidFill>
                <a:ea typeface="黑体" pitchFamily="49" charset="-122"/>
              </a:rPr>
              <a:t>目标检测从目标特性角度分为单幅静止图像检测和运动目标检测</a:t>
            </a:r>
            <a:endParaRPr lang="en-US" altLang="zh-CN" sz="2000" dirty="0" smtClean="0">
              <a:solidFill>
                <a:srgbClr val="0000FF"/>
              </a:solidFill>
              <a:ea typeface="黑体" pitchFamily="49" charset="-122"/>
            </a:endParaRPr>
          </a:p>
          <a:p>
            <a:pPr lvl="1" eaLnBrk="1" hangingPunct="1">
              <a:lnSpc>
                <a:spcPct val="150000"/>
              </a:lnSpc>
            </a:pPr>
            <a:r>
              <a:rPr lang="zh-CN" altLang="en-US" sz="2000" dirty="0" smtClean="0">
                <a:solidFill>
                  <a:srgbClr val="0000FF"/>
                </a:solidFill>
                <a:ea typeface="黑体" pitchFamily="49" charset="-122"/>
              </a:rPr>
              <a:t>运动目标检测又分为静止背景下的运动目标检测和运动背景下的运动目标检测</a:t>
            </a:r>
          </a:p>
          <a:p>
            <a:pPr lvl="2" eaLnBrk="1" hangingPunct="1">
              <a:lnSpc>
                <a:spcPct val="150000"/>
              </a:lnSpc>
            </a:pPr>
            <a:r>
              <a:rPr lang="zh-CN" altLang="en-US" sz="1800" dirty="0" smtClean="0">
                <a:solidFill>
                  <a:srgbClr val="00B050"/>
                </a:solidFill>
                <a:ea typeface="黑体" pitchFamily="49" charset="-122"/>
              </a:rPr>
              <a:t>静止目标检测通常是利用单帧图像信息，对于大目标，可以利用图像分割或特征匹配等方法提取出目标，</a:t>
            </a:r>
            <a:r>
              <a:rPr lang="zh-CN" altLang="en-US" sz="1800" dirty="0" smtClean="0">
                <a:solidFill>
                  <a:srgbClr val="FF0000"/>
                </a:solidFill>
                <a:ea typeface="黑体" pitchFamily="49" charset="-122"/>
              </a:rPr>
              <a:t>但对于低对比度、低信噪比的小目标，利用单帧信息很难检测出有效目标</a:t>
            </a:r>
          </a:p>
          <a:p>
            <a:pPr lvl="2" eaLnBrk="1" hangingPunct="1">
              <a:lnSpc>
                <a:spcPct val="150000"/>
              </a:lnSpc>
            </a:pPr>
            <a:r>
              <a:rPr lang="zh-CN" altLang="en-US" sz="1800" dirty="0" smtClean="0">
                <a:solidFill>
                  <a:srgbClr val="00B050"/>
                </a:solidFill>
                <a:ea typeface="黑体" pitchFamily="49" charset="-122"/>
              </a:rPr>
              <a:t>运动目标可以利用图像的运动序列信息，与单幅图像不同，连续采集的图像序列能反映场景中目标的运动和场景的变化情况，更有利于小目标的探测</a:t>
            </a:r>
            <a:endParaRPr lang="zh-CN" altLang="en-US" sz="1800" dirty="0" smtClean="0">
              <a:solidFill>
                <a:srgbClr val="0000FF"/>
              </a:solidFill>
              <a:ea typeface="黑体" pitchFamily="49"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137444" y="139700"/>
            <a:ext cx="5703888" cy="641350"/>
          </a:xfrm>
        </p:spPr>
        <p:txBody>
          <a:bodyPr anchor="b">
            <a:spAutoFit/>
          </a:bodyPr>
          <a:lstStyle/>
          <a:p>
            <a:pPr eaLnBrk="1" hangingPunct="1">
              <a:defRPr/>
            </a:pPr>
            <a:r>
              <a:rPr lang="zh-CN" altLang="en-US" sz="3600" dirty="0" smtClean="0">
                <a:solidFill>
                  <a:srgbClr val="0000FF"/>
                </a:solidFill>
                <a:latin typeface="Arial" pitchFamily="34" charset="0"/>
                <a:ea typeface="黑体" pitchFamily="49" charset="-122"/>
              </a:rPr>
              <a:t>目标检测的基本</a:t>
            </a:r>
            <a:r>
              <a:rPr lang="zh-CN" altLang="en-US" sz="3600" dirty="0" smtClean="0">
                <a:solidFill>
                  <a:srgbClr val="0000FF"/>
                </a:solidFill>
                <a:latin typeface="Arial" pitchFamily="34" charset="0"/>
                <a:ea typeface="黑体" pitchFamily="49" charset="-122"/>
              </a:rPr>
              <a:t>思想</a:t>
            </a:r>
            <a:endParaRPr lang="zh-CN" altLang="en-US" sz="3600" dirty="0" smtClean="0">
              <a:solidFill>
                <a:srgbClr val="0000FF"/>
              </a:solidFill>
              <a:latin typeface="Arial" pitchFamily="34" charset="0"/>
              <a:ea typeface="黑体" pitchFamily="49" charset="-122"/>
            </a:endParaRPr>
          </a:p>
        </p:txBody>
      </p:sp>
      <p:sp>
        <p:nvSpPr>
          <p:cNvPr id="64515" name="Rectangle 3"/>
          <p:cNvSpPr>
            <a:spLocks noGrp="1" noChangeArrowheads="1"/>
          </p:cNvSpPr>
          <p:nvPr>
            <p:ph type="body" sz="half" idx="4294967295"/>
          </p:nvPr>
        </p:nvSpPr>
        <p:spPr>
          <a:xfrm>
            <a:off x="374650" y="950913"/>
            <a:ext cx="8632825" cy="1138237"/>
          </a:xfrm>
        </p:spPr>
        <p:txBody>
          <a:bodyPr/>
          <a:lstStyle/>
          <a:p>
            <a:pPr eaLnBrk="1" hangingPunct="1">
              <a:lnSpc>
                <a:spcPct val="90000"/>
              </a:lnSpc>
              <a:buClr>
                <a:schemeClr val="hlink"/>
              </a:buClr>
              <a:buSzPct val="40000"/>
            </a:pPr>
            <a:r>
              <a:rPr lang="zh-CN" altLang="en-US" sz="2400" dirty="0" smtClean="0">
                <a:latin typeface="黑体" pitchFamily="49" charset="-122"/>
                <a:ea typeface="黑体" pitchFamily="49" charset="-122"/>
              </a:rPr>
              <a:t>利用</a:t>
            </a:r>
            <a:r>
              <a:rPr lang="zh-CN" altLang="en-US" sz="2400" dirty="0" smtClean="0">
                <a:latin typeface="黑体" pitchFamily="49" charset="-122"/>
                <a:ea typeface="黑体" pitchFamily="49" charset="-122"/>
              </a:rPr>
              <a:t>摄像机采集的图像可以认为是由三个分量组成的：</a:t>
            </a:r>
          </a:p>
          <a:p>
            <a:pPr eaLnBrk="1" hangingPunct="1">
              <a:lnSpc>
                <a:spcPct val="90000"/>
              </a:lnSpc>
              <a:buClr>
                <a:schemeClr val="hlink"/>
              </a:buClr>
              <a:buSzPct val="40000"/>
              <a:buFontTx/>
              <a:buNone/>
            </a:pPr>
            <a:r>
              <a:rPr lang="zh-CN" altLang="en-US" sz="2400" dirty="0" smtClean="0">
                <a:solidFill>
                  <a:schemeClr val="hlink"/>
                </a:solidFill>
                <a:latin typeface="黑体" pitchFamily="49" charset="-122"/>
                <a:ea typeface="黑体" pitchFamily="49" charset="-122"/>
              </a:rPr>
              <a:t>  </a:t>
            </a:r>
            <a:r>
              <a:rPr lang="zh-CN" altLang="en-US" sz="2400" dirty="0" smtClean="0">
                <a:solidFill>
                  <a:srgbClr val="CC0066"/>
                </a:solidFill>
                <a:latin typeface="黑体" pitchFamily="49" charset="-122"/>
                <a:ea typeface="黑体" pitchFamily="49" charset="-122"/>
              </a:rPr>
              <a:t>目标图像、背景图像和噪声</a:t>
            </a:r>
            <a:r>
              <a:rPr lang="zh-CN" altLang="en-US" sz="2400" dirty="0" smtClean="0">
                <a:solidFill>
                  <a:srgbClr val="CC0066"/>
                </a:solidFill>
                <a:latin typeface="黑体" pitchFamily="49" charset="-122"/>
                <a:ea typeface="黑体" pitchFamily="49" charset="-122"/>
              </a:rPr>
              <a:t>图像</a:t>
            </a:r>
            <a:endParaRPr lang="zh-CN" altLang="en-US" sz="2400" dirty="0" smtClean="0">
              <a:solidFill>
                <a:schemeClr val="hlink"/>
              </a:solidFill>
              <a:latin typeface="黑体" pitchFamily="49" charset="-122"/>
              <a:ea typeface="黑体" pitchFamily="49" charset="-122"/>
            </a:endParaRPr>
          </a:p>
        </p:txBody>
      </p:sp>
      <p:pic>
        <p:nvPicPr>
          <p:cNvPr id="64516" name="Picture 6" descr="869"/>
          <p:cNvPicPr>
            <a:picLocks noChangeAspect="1" noChangeArrowheads="1"/>
          </p:cNvPicPr>
          <p:nvPr/>
        </p:nvPicPr>
        <p:blipFill>
          <a:blip r:embed="rId3" cstate="print"/>
          <a:srcRect/>
          <a:stretch>
            <a:fillRect/>
          </a:stretch>
        </p:blipFill>
        <p:spPr bwMode="auto">
          <a:xfrm>
            <a:off x="4405312" y="1987550"/>
            <a:ext cx="4117975" cy="3368675"/>
          </a:xfrm>
          <a:prstGeom prst="rect">
            <a:avLst/>
          </a:prstGeom>
          <a:noFill/>
          <a:ln w="9525">
            <a:noFill/>
            <a:miter lim="800000"/>
            <a:headEnd/>
            <a:tailEnd/>
          </a:ln>
        </p:spPr>
      </p:pic>
      <p:sp>
        <p:nvSpPr>
          <p:cNvPr id="64517" name="矩形 4"/>
          <p:cNvSpPr>
            <a:spLocks noChangeArrowheads="1"/>
          </p:cNvSpPr>
          <p:nvPr/>
        </p:nvSpPr>
        <p:spPr bwMode="auto">
          <a:xfrm>
            <a:off x="995363" y="2335213"/>
            <a:ext cx="1993900" cy="2529923"/>
          </a:xfrm>
          <a:prstGeom prst="rect">
            <a:avLst/>
          </a:prstGeom>
          <a:noFill/>
          <a:ln w="9525">
            <a:noFill/>
            <a:miter lim="800000"/>
            <a:headEnd/>
            <a:tailEnd/>
          </a:ln>
        </p:spPr>
        <p:txBody>
          <a:bodyPr>
            <a:spAutoFit/>
          </a:bodyPr>
          <a:lstStyle/>
          <a:p>
            <a:pPr latinLnBrk="0">
              <a:lnSpc>
                <a:spcPct val="150000"/>
              </a:lnSpc>
              <a:spcBef>
                <a:spcPct val="20000"/>
              </a:spcBef>
              <a:buClr>
                <a:schemeClr val="hlink"/>
              </a:buClr>
              <a:buSzPct val="40000"/>
              <a:buFont typeface="Wingdings" pitchFamily="2" charset="2"/>
              <a:buNone/>
            </a:pPr>
            <a:r>
              <a:rPr lang="zh-CN" altLang="en-US" sz="2400" b="1" dirty="0">
                <a:solidFill>
                  <a:srgbClr val="0000FF"/>
                </a:solidFill>
              </a:rPr>
              <a:t>目的：</a:t>
            </a:r>
          </a:p>
          <a:p>
            <a:pPr lvl="1">
              <a:lnSpc>
                <a:spcPct val="150000"/>
              </a:lnSpc>
              <a:spcBef>
                <a:spcPct val="20000"/>
              </a:spcBef>
              <a:buClr>
                <a:schemeClr val="hlink"/>
              </a:buClr>
              <a:buSzPct val="40000"/>
              <a:buFont typeface="Wingdings" pitchFamily="2" charset="2"/>
              <a:buNone/>
            </a:pPr>
            <a:r>
              <a:rPr lang="zh-CN" altLang="en-US" sz="2400" dirty="0">
                <a:solidFill>
                  <a:srgbClr val="00B050"/>
                </a:solidFill>
              </a:rPr>
              <a:t>抑制背景</a:t>
            </a:r>
          </a:p>
          <a:p>
            <a:pPr lvl="1">
              <a:lnSpc>
                <a:spcPct val="150000"/>
              </a:lnSpc>
              <a:spcBef>
                <a:spcPct val="20000"/>
              </a:spcBef>
              <a:buClr>
                <a:schemeClr val="hlink"/>
              </a:buClr>
              <a:buSzPct val="40000"/>
              <a:buFont typeface="Wingdings" pitchFamily="2" charset="2"/>
              <a:buNone/>
            </a:pPr>
            <a:r>
              <a:rPr lang="zh-CN" altLang="en-US" sz="2400" dirty="0">
                <a:solidFill>
                  <a:srgbClr val="00B050"/>
                </a:solidFill>
              </a:rPr>
              <a:t>消除噪声</a:t>
            </a:r>
          </a:p>
          <a:p>
            <a:pPr lvl="1">
              <a:lnSpc>
                <a:spcPct val="150000"/>
              </a:lnSpc>
              <a:spcBef>
                <a:spcPct val="20000"/>
              </a:spcBef>
              <a:buClr>
                <a:schemeClr val="hlink"/>
              </a:buClr>
              <a:buSzPct val="40000"/>
              <a:buFont typeface="Wingdings" pitchFamily="2" charset="2"/>
              <a:buNone/>
            </a:pPr>
            <a:r>
              <a:rPr lang="zh-CN" altLang="en-US" sz="2400" dirty="0">
                <a:solidFill>
                  <a:srgbClr val="00B050"/>
                </a:solidFill>
              </a:rPr>
              <a:t>突出目标</a:t>
            </a:r>
          </a:p>
        </p:txBody>
      </p:sp>
      <p:sp>
        <p:nvSpPr>
          <p:cNvPr id="64518" name="右箭头 5"/>
          <p:cNvSpPr>
            <a:spLocks noChangeArrowheads="1"/>
          </p:cNvSpPr>
          <p:nvPr/>
        </p:nvSpPr>
        <p:spPr bwMode="auto">
          <a:xfrm>
            <a:off x="2959100" y="3533775"/>
            <a:ext cx="1030288" cy="482600"/>
          </a:xfrm>
          <a:prstGeom prst="rightArrow">
            <a:avLst>
              <a:gd name="adj1" fmla="val 50000"/>
              <a:gd name="adj2" fmla="val 49932"/>
            </a:avLst>
          </a:prstGeom>
          <a:solidFill>
            <a:srgbClr val="A50021"/>
          </a:solidFill>
          <a:ln w="9525" algn="ctr">
            <a:noFill/>
            <a:round/>
            <a:headEnd/>
            <a:tailEnd/>
          </a:ln>
        </p:spPr>
        <p:txBody>
          <a:bodyPr/>
          <a:lstStyle/>
          <a:p>
            <a:pPr marL="342900" indent="-342900" latinLnBrk="0">
              <a:spcBef>
                <a:spcPct val="20000"/>
              </a:spcBef>
              <a:buClr>
                <a:srgbClr val="CCFF33"/>
              </a:buClr>
              <a:buSzPct val="70000"/>
              <a:buFont typeface="Wingdings" pitchFamily="2" charset="2"/>
              <a:buChar char="n"/>
            </a:pPr>
            <a:endParaRPr lang="zh-CN" altLang="zh-CN" sz="2400" b="1">
              <a:solidFill>
                <a:srgbClr val="FFCC00"/>
              </a:solidFill>
            </a:endParaRPr>
          </a:p>
        </p:txBody>
      </p:sp>
      <p:sp>
        <p:nvSpPr>
          <p:cNvPr id="64519" name="矩形 6"/>
          <p:cNvSpPr>
            <a:spLocks noChangeArrowheads="1"/>
          </p:cNvSpPr>
          <p:nvPr/>
        </p:nvSpPr>
        <p:spPr bwMode="auto">
          <a:xfrm>
            <a:off x="374650" y="5727700"/>
            <a:ext cx="7654925" cy="420688"/>
          </a:xfrm>
          <a:prstGeom prst="rect">
            <a:avLst/>
          </a:prstGeom>
          <a:noFill/>
          <a:ln w="9525">
            <a:noFill/>
            <a:miter lim="800000"/>
            <a:headEnd/>
            <a:tailEnd/>
          </a:ln>
        </p:spPr>
        <p:txBody>
          <a:bodyPr>
            <a:spAutoFit/>
          </a:bodyPr>
          <a:lstStyle/>
          <a:p>
            <a:pPr latinLnBrk="0">
              <a:lnSpc>
                <a:spcPct val="90000"/>
              </a:lnSpc>
              <a:spcBef>
                <a:spcPct val="20000"/>
              </a:spcBef>
              <a:buClr>
                <a:schemeClr val="hlink"/>
              </a:buClr>
              <a:buSzPct val="40000"/>
              <a:buFont typeface="Wingdings" pitchFamily="2" charset="2"/>
              <a:buChar char="Ø"/>
            </a:pPr>
            <a:r>
              <a:rPr lang="zh-CN" altLang="en-US" sz="2400"/>
              <a:t>抑制背景和消除噪声都是为了更好地</a:t>
            </a:r>
            <a:r>
              <a:rPr lang="zh-CN" altLang="en-US" sz="2400" b="1">
                <a:solidFill>
                  <a:srgbClr val="CC0066"/>
                </a:solidFill>
              </a:rPr>
              <a:t>突出目标</a:t>
            </a:r>
            <a:r>
              <a:rPr lang="zh-CN" altLang="en-US" sz="2400"/>
              <a:t>服务。</a:t>
            </a:r>
          </a:p>
        </p:txBody>
      </p:sp>
      <p:sp>
        <p:nvSpPr>
          <p:cNvPr id="64520" name="Rectangle 8"/>
          <p:cNvSpPr>
            <a:spLocks noChangeArrowheads="1"/>
          </p:cNvSpPr>
          <p:nvPr/>
        </p:nvSpPr>
        <p:spPr bwMode="auto">
          <a:xfrm>
            <a:off x="6011863" y="3860800"/>
            <a:ext cx="452437" cy="904875"/>
          </a:xfrm>
          <a:prstGeom prst="rect">
            <a:avLst/>
          </a:prstGeom>
          <a:noFill/>
          <a:ln w="28575">
            <a:solidFill>
              <a:srgbClr val="CC0000"/>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body" sz="half" idx="4294967295"/>
          </p:nvPr>
        </p:nvSpPr>
        <p:spPr>
          <a:xfrm>
            <a:off x="552450" y="908050"/>
            <a:ext cx="8591550" cy="5419725"/>
          </a:xfrm>
        </p:spPr>
        <p:txBody>
          <a:bodyPr/>
          <a:lstStyle/>
          <a:p>
            <a:pPr eaLnBrk="1" hangingPunct="1">
              <a:lnSpc>
                <a:spcPct val="200000"/>
              </a:lnSpc>
              <a:buClr>
                <a:schemeClr val="hlink"/>
              </a:buClr>
              <a:buSzPct val="60000"/>
              <a:buFont typeface="Wingdings" pitchFamily="2" charset="2"/>
              <a:buBlip>
                <a:blip r:embed="rId2"/>
              </a:buBlip>
            </a:pPr>
            <a:r>
              <a:rPr lang="zh-CN" altLang="en-US" sz="2800" dirty="0" smtClean="0">
                <a:solidFill>
                  <a:srgbClr val="008000"/>
                </a:solidFill>
                <a:latin typeface="黑体" pitchFamily="49" charset="-122"/>
                <a:ea typeface="黑体" pitchFamily="49" charset="-122"/>
              </a:rPr>
              <a:t>如何突出</a:t>
            </a:r>
            <a:r>
              <a:rPr lang="zh-CN" altLang="en-US" sz="2800" dirty="0" smtClean="0">
                <a:solidFill>
                  <a:srgbClr val="008000"/>
                </a:solidFill>
                <a:latin typeface="黑体" pitchFamily="49" charset="-122"/>
                <a:ea typeface="黑体" pitchFamily="49" charset="-122"/>
              </a:rPr>
              <a:t>目标？</a:t>
            </a:r>
            <a:endParaRPr lang="en-US" altLang="zh-CN" sz="2800" dirty="0" smtClean="0">
              <a:solidFill>
                <a:srgbClr val="008000"/>
              </a:solidFill>
              <a:latin typeface="黑体" pitchFamily="49" charset="-122"/>
              <a:ea typeface="黑体" pitchFamily="49" charset="-122"/>
            </a:endParaRPr>
          </a:p>
          <a:p>
            <a:pPr lvl="1" eaLnBrk="1" hangingPunct="1">
              <a:lnSpc>
                <a:spcPct val="200000"/>
              </a:lnSpc>
              <a:buClr>
                <a:schemeClr val="hlink"/>
              </a:buClr>
              <a:buSzPct val="60000"/>
              <a:buFont typeface="Wingdings" pitchFamily="2" charset="2"/>
              <a:buBlip>
                <a:blip r:embed="rId2"/>
              </a:buBlip>
            </a:pPr>
            <a:r>
              <a:rPr lang="zh-CN" altLang="en-US" sz="2000" dirty="0" smtClean="0">
                <a:solidFill>
                  <a:srgbClr val="CC0066"/>
                </a:solidFill>
                <a:latin typeface="黑体" pitchFamily="49" charset="-122"/>
                <a:ea typeface="黑体" pitchFamily="49" charset="-122"/>
              </a:rPr>
              <a:t>灰度</a:t>
            </a:r>
            <a:r>
              <a:rPr lang="zh-CN" altLang="en-US" sz="2000" dirty="0" smtClean="0">
                <a:solidFill>
                  <a:srgbClr val="CC0066"/>
                </a:solidFill>
                <a:latin typeface="黑体" pitchFamily="49" charset="-122"/>
                <a:ea typeface="黑体" pitchFamily="49" charset="-122"/>
              </a:rPr>
              <a:t>奇异性</a:t>
            </a:r>
            <a:r>
              <a:rPr lang="zh-CN" altLang="en-US" sz="2000" dirty="0" smtClean="0">
                <a:solidFill>
                  <a:srgbClr val="CC0066"/>
                </a:solidFill>
                <a:latin typeface="黑体" pitchFamily="49" charset="-122"/>
                <a:ea typeface="黑体" pitchFamily="49" charset="-122"/>
              </a:rPr>
              <a:t>特征</a:t>
            </a:r>
            <a:endParaRPr lang="en-US" altLang="zh-CN" sz="2000" dirty="0" smtClean="0">
              <a:solidFill>
                <a:srgbClr val="CC0066"/>
              </a:solidFill>
              <a:latin typeface="黑体" pitchFamily="49" charset="-122"/>
              <a:ea typeface="黑体" pitchFamily="49" charset="-122"/>
            </a:endParaRPr>
          </a:p>
          <a:p>
            <a:pPr lvl="1" eaLnBrk="1" hangingPunct="1">
              <a:lnSpc>
                <a:spcPct val="200000"/>
              </a:lnSpc>
              <a:buClr>
                <a:schemeClr val="hlink"/>
              </a:buClr>
              <a:buSzPct val="60000"/>
              <a:buFont typeface="Wingdings" pitchFamily="2" charset="2"/>
              <a:buBlip>
                <a:blip r:embed="rId2"/>
              </a:buBlip>
            </a:pPr>
            <a:r>
              <a:rPr lang="zh-CN" altLang="en-US" sz="2000" dirty="0" smtClean="0">
                <a:solidFill>
                  <a:srgbClr val="CC0066"/>
                </a:solidFill>
                <a:latin typeface="黑体" pitchFamily="49" charset="-122"/>
                <a:ea typeface="黑体" pitchFamily="49" charset="-122"/>
              </a:rPr>
              <a:t>几何</a:t>
            </a:r>
            <a:r>
              <a:rPr lang="zh-CN" altLang="en-US" sz="2000" dirty="0" smtClean="0">
                <a:solidFill>
                  <a:srgbClr val="CC0066"/>
                </a:solidFill>
                <a:latin typeface="黑体" pitchFamily="49" charset="-122"/>
                <a:ea typeface="黑体" pitchFamily="49" charset="-122"/>
              </a:rPr>
              <a:t>形状</a:t>
            </a:r>
            <a:r>
              <a:rPr lang="zh-CN" altLang="en-US" sz="2000" dirty="0" smtClean="0">
                <a:solidFill>
                  <a:srgbClr val="CC0066"/>
                </a:solidFill>
                <a:latin typeface="黑体" pitchFamily="49" charset="-122"/>
                <a:ea typeface="黑体" pitchFamily="49" charset="-122"/>
              </a:rPr>
              <a:t>特征</a:t>
            </a:r>
            <a:endParaRPr lang="en-US" altLang="zh-CN" sz="2000" dirty="0" smtClean="0">
              <a:solidFill>
                <a:srgbClr val="CC0066"/>
              </a:solidFill>
              <a:latin typeface="黑体" pitchFamily="49" charset="-122"/>
              <a:ea typeface="黑体" pitchFamily="49" charset="-122"/>
            </a:endParaRPr>
          </a:p>
          <a:p>
            <a:pPr lvl="1" eaLnBrk="1" hangingPunct="1">
              <a:lnSpc>
                <a:spcPct val="200000"/>
              </a:lnSpc>
              <a:buClr>
                <a:schemeClr val="hlink"/>
              </a:buClr>
              <a:buSzPct val="60000"/>
              <a:buFont typeface="Wingdings" pitchFamily="2" charset="2"/>
              <a:buBlip>
                <a:blip r:embed="rId2"/>
              </a:buBlip>
            </a:pPr>
            <a:r>
              <a:rPr lang="zh-CN" altLang="en-US" sz="2000" dirty="0" smtClean="0">
                <a:solidFill>
                  <a:srgbClr val="CC0066"/>
                </a:solidFill>
                <a:latin typeface="黑体" pitchFamily="49" charset="-122"/>
                <a:ea typeface="黑体" pitchFamily="49" charset="-122"/>
              </a:rPr>
              <a:t>运动特征</a:t>
            </a:r>
            <a:endParaRPr lang="en-US" altLang="zh-CN" sz="2000" dirty="0" smtClean="0">
              <a:solidFill>
                <a:srgbClr val="CC0066"/>
              </a:solidFill>
              <a:latin typeface="黑体" pitchFamily="49" charset="-122"/>
              <a:ea typeface="黑体" pitchFamily="49" charset="-122"/>
            </a:endParaRPr>
          </a:p>
          <a:p>
            <a:pPr lvl="1" eaLnBrk="1" hangingPunct="1">
              <a:lnSpc>
                <a:spcPct val="200000"/>
              </a:lnSpc>
              <a:buClr>
                <a:schemeClr val="hlink"/>
              </a:buClr>
              <a:buSzPct val="60000"/>
              <a:buFont typeface="Wingdings" pitchFamily="2" charset="2"/>
              <a:buBlip>
                <a:blip r:embed="rId2"/>
              </a:buBlip>
            </a:pPr>
            <a:r>
              <a:rPr lang="zh-CN" altLang="en-US" sz="2000" dirty="0" smtClean="0">
                <a:solidFill>
                  <a:srgbClr val="CC0066"/>
                </a:solidFill>
                <a:latin typeface="黑体" pitchFamily="49" charset="-122"/>
                <a:ea typeface="黑体" pitchFamily="49" charset="-122"/>
              </a:rPr>
              <a:t>频谱</a:t>
            </a:r>
            <a:r>
              <a:rPr lang="zh-CN" altLang="en-US" sz="2000" dirty="0" smtClean="0">
                <a:solidFill>
                  <a:srgbClr val="CC0066"/>
                </a:solidFill>
                <a:latin typeface="黑体" pitchFamily="49" charset="-122"/>
                <a:ea typeface="黑体" pitchFamily="49" charset="-122"/>
              </a:rPr>
              <a:t>特征</a:t>
            </a:r>
            <a:r>
              <a:rPr lang="zh-CN" altLang="en-US" sz="2000" dirty="0" smtClean="0">
                <a:latin typeface="黑体" pitchFamily="49" charset="-122"/>
                <a:ea typeface="黑体" pitchFamily="49" charset="-122"/>
              </a:rPr>
              <a:t>等</a:t>
            </a:r>
            <a:endParaRPr lang="en-US" altLang="zh-CN" sz="2000" dirty="0" smtClean="0">
              <a:latin typeface="黑体" pitchFamily="49" charset="-122"/>
              <a:ea typeface="黑体" pitchFamily="49" charset="-122"/>
            </a:endParaRPr>
          </a:p>
          <a:p>
            <a:pPr eaLnBrk="1" hangingPunct="1">
              <a:lnSpc>
                <a:spcPct val="200000"/>
              </a:lnSpc>
              <a:buClr>
                <a:schemeClr val="hlink"/>
              </a:buClr>
              <a:buSzPct val="60000"/>
              <a:buFont typeface="Wingdings" pitchFamily="2" charset="2"/>
              <a:buBlip>
                <a:blip r:embed="rId2"/>
              </a:buBlip>
            </a:pPr>
            <a:r>
              <a:rPr lang="zh-CN" altLang="en-US" sz="2400" dirty="0" smtClean="0">
                <a:latin typeface="黑体" pitchFamily="49" charset="-122"/>
                <a:ea typeface="黑体" pitchFamily="49" charset="-122"/>
              </a:rPr>
              <a:t>需要</a:t>
            </a:r>
            <a:r>
              <a:rPr lang="zh-CN" altLang="en-US" sz="2400" dirty="0" smtClean="0">
                <a:latin typeface="黑体" pitchFamily="49" charset="-122"/>
                <a:ea typeface="黑体" pitchFamily="49" charset="-122"/>
              </a:rPr>
              <a:t>针对具体的应用</a:t>
            </a:r>
            <a:r>
              <a:rPr lang="zh-CN" altLang="en-US" sz="2400" dirty="0" smtClean="0">
                <a:latin typeface="黑体" pitchFamily="49" charset="-122"/>
                <a:ea typeface="黑体" pitchFamily="49" charset="-122"/>
              </a:rPr>
              <a:t>情况</a:t>
            </a:r>
            <a:endParaRPr lang="zh-CN" altLang="en-US" sz="2400" dirty="0" smtClean="0">
              <a:latin typeface="黑体" pitchFamily="49" charset="-122"/>
              <a:ea typeface="黑体" pitchFamily="49" charset="-122"/>
            </a:endParaRPr>
          </a:p>
        </p:txBody>
      </p:sp>
      <p:sp>
        <p:nvSpPr>
          <p:cNvPr id="3" name="Rectangle 2"/>
          <p:cNvSpPr txBox="1">
            <a:spLocks noChangeArrowheads="1"/>
          </p:cNvSpPr>
          <p:nvPr/>
        </p:nvSpPr>
        <p:spPr bwMode="auto">
          <a:xfrm>
            <a:off x="1137444" y="139700"/>
            <a:ext cx="5703888" cy="6413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a:lstStyle>
          <a:p>
            <a:pPr eaLnBrk="1" hangingPunct="1">
              <a:defRPr/>
            </a:pPr>
            <a:r>
              <a:rPr lang="zh-CN" altLang="en-US" smtClean="0">
                <a:solidFill>
                  <a:srgbClr val="0000FF"/>
                </a:solidFill>
                <a:latin typeface="Arial" pitchFamily="34" charset="0"/>
                <a:ea typeface="黑体" pitchFamily="49" charset="-122"/>
              </a:rPr>
              <a:t>目标检测的基本思想</a:t>
            </a:r>
            <a:endParaRPr lang="zh-CN" altLang="en-US" dirty="0" smtClean="0">
              <a:solidFill>
                <a:srgbClr val="0000FF"/>
              </a:solidFill>
              <a:latin typeface="Arial" pitchFamily="34" charset="0"/>
              <a:ea typeface="黑体" pitchFamily="49"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body" sz="half" idx="4294967295"/>
          </p:nvPr>
        </p:nvSpPr>
        <p:spPr>
          <a:xfrm>
            <a:off x="198438" y="1266825"/>
            <a:ext cx="8469312" cy="5060950"/>
          </a:xfrm>
        </p:spPr>
        <p:txBody>
          <a:bodyPr/>
          <a:lstStyle/>
          <a:p>
            <a:pPr eaLnBrk="1" hangingPunct="1">
              <a:buClr>
                <a:schemeClr val="hlink"/>
              </a:buClr>
              <a:buSzPct val="60000"/>
              <a:buFontTx/>
              <a:buBlip>
                <a:blip r:embed="rId2"/>
              </a:buBlip>
            </a:pPr>
            <a:r>
              <a:rPr lang="zh-CN" altLang="en-US" sz="2800" dirty="0" smtClean="0">
                <a:solidFill>
                  <a:srgbClr val="008000"/>
                </a:solidFill>
                <a:latin typeface="黑体" pitchFamily="49" charset="-122"/>
                <a:ea typeface="黑体" pitchFamily="49" charset="-122"/>
              </a:rPr>
              <a:t>不同</a:t>
            </a:r>
            <a:r>
              <a:rPr lang="zh-CN" altLang="en-US" sz="2800" dirty="0" smtClean="0">
                <a:solidFill>
                  <a:srgbClr val="008000"/>
                </a:solidFill>
                <a:latin typeface="黑体" pitchFamily="49" charset="-122"/>
                <a:ea typeface="黑体" pitchFamily="49" charset="-122"/>
              </a:rPr>
              <a:t>情况采用不同的</a:t>
            </a:r>
            <a:r>
              <a:rPr lang="zh-CN" altLang="en-US" sz="2800" dirty="0" smtClean="0">
                <a:solidFill>
                  <a:srgbClr val="008000"/>
                </a:solidFill>
                <a:latin typeface="黑体" pitchFamily="49" charset="-122"/>
                <a:ea typeface="黑体" pitchFamily="49" charset="-122"/>
              </a:rPr>
              <a:t>方法</a:t>
            </a:r>
            <a:endParaRPr lang="en-US" altLang="zh-CN" sz="2800" dirty="0" smtClean="0">
              <a:solidFill>
                <a:srgbClr val="008000"/>
              </a:solidFill>
              <a:latin typeface="黑体" pitchFamily="49" charset="-122"/>
              <a:ea typeface="黑体" pitchFamily="49" charset="-122"/>
            </a:endParaRPr>
          </a:p>
          <a:p>
            <a:pPr eaLnBrk="1" hangingPunct="1">
              <a:buClr>
                <a:schemeClr val="hlink"/>
              </a:buClr>
              <a:buSzPct val="60000"/>
              <a:buFontTx/>
              <a:buBlip>
                <a:blip r:embed="rId2"/>
              </a:buBlip>
            </a:pPr>
            <a:endParaRPr lang="en-US" altLang="zh-CN" sz="800" dirty="0" smtClean="0">
              <a:solidFill>
                <a:srgbClr val="008000"/>
              </a:solidFill>
              <a:latin typeface="黑体" pitchFamily="49" charset="-122"/>
              <a:ea typeface="黑体" pitchFamily="49" charset="-122"/>
            </a:endParaRPr>
          </a:p>
          <a:p>
            <a:pPr lvl="1" eaLnBrk="1" hangingPunct="1">
              <a:buClr>
                <a:srgbClr val="CC0066"/>
              </a:buClr>
              <a:buSzPct val="40000"/>
              <a:buFont typeface="Wingdings" pitchFamily="2" charset="2"/>
              <a:buChar char="Ø"/>
            </a:pPr>
            <a:r>
              <a:rPr lang="zh-CN" altLang="en-US" sz="2000" dirty="0" smtClean="0">
                <a:latin typeface="黑体" pitchFamily="49" charset="-122"/>
                <a:ea typeface="黑体" pitchFamily="49" charset="-122"/>
              </a:rPr>
              <a:t>对于</a:t>
            </a:r>
            <a:r>
              <a:rPr lang="zh-CN" altLang="en-US" sz="2000" dirty="0" smtClean="0">
                <a:latin typeface="黑体" pitchFamily="49" charset="-122"/>
                <a:ea typeface="黑体" pitchFamily="49" charset="-122"/>
              </a:rPr>
              <a:t>目标与背景亮度差异较大、且背景比较简单的情况，通常会采用利用</a:t>
            </a:r>
            <a:r>
              <a:rPr lang="zh-CN" altLang="en-US" sz="2000" dirty="0" smtClean="0">
                <a:solidFill>
                  <a:srgbClr val="CC0066"/>
                </a:solidFill>
                <a:latin typeface="黑体" pitchFamily="49" charset="-122"/>
                <a:ea typeface="黑体" pitchFamily="49" charset="-122"/>
              </a:rPr>
              <a:t>阈值分割</a:t>
            </a:r>
            <a:r>
              <a:rPr lang="zh-CN" altLang="en-US" sz="2000" dirty="0" smtClean="0">
                <a:latin typeface="黑体" pitchFamily="49" charset="-122"/>
                <a:ea typeface="黑体" pitchFamily="49" charset="-122"/>
              </a:rPr>
              <a:t>的方法来提取</a:t>
            </a:r>
            <a:r>
              <a:rPr lang="zh-CN" altLang="en-US" sz="2000" dirty="0" smtClean="0">
                <a:latin typeface="黑体" pitchFamily="49" charset="-122"/>
                <a:ea typeface="黑体" pitchFamily="49" charset="-122"/>
              </a:rPr>
              <a:t>目标</a:t>
            </a:r>
            <a:endParaRPr lang="zh-CN" altLang="en-US" sz="2000" dirty="0" smtClean="0">
              <a:latin typeface="黑体" pitchFamily="49" charset="-122"/>
              <a:ea typeface="黑体" pitchFamily="49" charset="-122"/>
            </a:endParaRPr>
          </a:p>
          <a:p>
            <a:pPr lvl="1" eaLnBrk="1" hangingPunct="1">
              <a:buClr>
                <a:srgbClr val="CC0066"/>
              </a:buClr>
              <a:buSzPct val="40000"/>
              <a:buFont typeface="Wingdings" pitchFamily="2" charset="2"/>
              <a:buChar char="Ø"/>
            </a:pPr>
            <a:r>
              <a:rPr lang="zh-CN" altLang="en-US" sz="2000" dirty="0" smtClean="0">
                <a:latin typeface="黑体" pitchFamily="49" charset="-122"/>
                <a:ea typeface="黑体" pitchFamily="49" charset="-122"/>
              </a:rPr>
              <a:t>对于复杂背景下的大目标，需要利用目标的</a:t>
            </a:r>
            <a:r>
              <a:rPr lang="zh-CN" altLang="en-US" sz="2000" dirty="0" smtClean="0">
                <a:solidFill>
                  <a:srgbClr val="CC0066"/>
                </a:solidFill>
                <a:latin typeface="黑体" pitchFamily="49" charset="-122"/>
                <a:ea typeface="黑体" pitchFamily="49" charset="-122"/>
              </a:rPr>
              <a:t>几何形状特征或运动特征等</a:t>
            </a:r>
            <a:r>
              <a:rPr lang="zh-CN" altLang="en-US" sz="2000" dirty="0" smtClean="0">
                <a:latin typeface="黑体" pitchFamily="49" charset="-122"/>
                <a:ea typeface="黑体" pitchFamily="49" charset="-122"/>
              </a:rPr>
              <a:t>来提取</a:t>
            </a:r>
            <a:r>
              <a:rPr lang="zh-CN" altLang="en-US" sz="2000" dirty="0" smtClean="0">
                <a:latin typeface="黑体" pitchFamily="49" charset="-122"/>
                <a:ea typeface="黑体" pitchFamily="49" charset="-122"/>
              </a:rPr>
              <a:t>目标</a:t>
            </a:r>
            <a:endParaRPr lang="en-US" altLang="zh-CN" sz="2000" dirty="0" smtClean="0">
              <a:latin typeface="黑体" pitchFamily="49" charset="-122"/>
              <a:ea typeface="黑体" pitchFamily="49" charset="-122"/>
            </a:endParaRPr>
          </a:p>
          <a:p>
            <a:pPr lvl="2" eaLnBrk="1" hangingPunct="1">
              <a:buClr>
                <a:srgbClr val="CC0066"/>
              </a:buClr>
              <a:buSzPct val="40000"/>
            </a:pPr>
            <a:r>
              <a:rPr lang="zh-CN" altLang="en-US" sz="1600" dirty="0" smtClean="0">
                <a:solidFill>
                  <a:srgbClr val="00B050"/>
                </a:solidFill>
                <a:latin typeface="黑体" pitchFamily="49" charset="-122"/>
                <a:ea typeface="黑体" pitchFamily="49" charset="-122"/>
              </a:rPr>
              <a:t>静止</a:t>
            </a:r>
            <a:r>
              <a:rPr lang="zh-CN" altLang="en-US" sz="1600" dirty="0" smtClean="0">
                <a:solidFill>
                  <a:srgbClr val="00B050"/>
                </a:solidFill>
                <a:latin typeface="黑体" pitchFamily="49" charset="-122"/>
                <a:ea typeface="黑体" pitchFamily="49" charset="-122"/>
              </a:rPr>
              <a:t>背景下常用的方法有背景差分法、帧间差分法</a:t>
            </a:r>
            <a:r>
              <a:rPr lang="zh-CN" altLang="en-US" sz="1600" dirty="0" smtClean="0">
                <a:solidFill>
                  <a:srgbClr val="00B050"/>
                </a:solidFill>
                <a:latin typeface="黑体" pitchFamily="49" charset="-122"/>
                <a:ea typeface="黑体" pitchFamily="49" charset="-122"/>
              </a:rPr>
              <a:t>等</a:t>
            </a:r>
            <a:endParaRPr lang="en-US" altLang="zh-CN" sz="1600" dirty="0" smtClean="0">
              <a:solidFill>
                <a:srgbClr val="00B050"/>
              </a:solidFill>
              <a:latin typeface="黑体" pitchFamily="49" charset="-122"/>
              <a:ea typeface="黑体" pitchFamily="49" charset="-122"/>
            </a:endParaRPr>
          </a:p>
          <a:p>
            <a:pPr lvl="2" eaLnBrk="1" hangingPunct="1">
              <a:buClr>
                <a:srgbClr val="CC0066"/>
              </a:buClr>
              <a:buSzPct val="40000"/>
            </a:pPr>
            <a:r>
              <a:rPr lang="zh-CN" altLang="en-US" sz="1600" dirty="0" smtClean="0">
                <a:solidFill>
                  <a:srgbClr val="00B050"/>
                </a:solidFill>
                <a:latin typeface="黑体" pitchFamily="49" charset="-122"/>
                <a:ea typeface="黑体" pitchFamily="49" charset="-122"/>
              </a:rPr>
              <a:t>运动</a:t>
            </a:r>
            <a:r>
              <a:rPr lang="zh-CN" altLang="en-US" sz="1600" dirty="0" smtClean="0">
                <a:solidFill>
                  <a:srgbClr val="00B050"/>
                </a:solidFill>
                <a:latin typeface="黑体" pitchFamily="49" charset="-122"/>
                <a:ea typeface="黑体" pitchFamily="49" charset="-122"/>
              </a:rPr>
              <a:t>背景下常用的有背景配准法、光流法、运动估计法</a:t>
            </a:r>
            <a:r>
              <a:rPr lang="zh-CN" altLang="en-US" sz="1600" dirty="0" smtClean="0">
                <a:solidFill>
                  <a:srgbClr val="00B050"/>
                </a:solidFill>
                <a:latin typeface="黑体" pitchFamily="49" charset="-122"/>
                <a:ea typeface="黑体" pitchFamily="49" charset="-122"/>
              </a:rPr>
              <a:t>等</a:t>
            </a:r>
            <a:endParaRPr lang="zh-CN" altLang="en-US" sz="1600" dirty="0" smtClean="0">
              <a:solidFill>
                <a:srgbClr val="00B050"/>
              </a:solidFill>
              <a:latin typeface="黑体" pitchFamily="49" charset="-122"/>
              <a:ea typeface="黑体" pitchFamily="49" charset="-122"/>
            </a:endParaRPr>
          </a:p>
          <a:p>
            <a:pPr lvl="1" eaLnBrk="1" hangingPunct="1">
              <a:buClr>
                <a:srgbClr val="CC0066"/>
              </a:buClr>
              <a:buSzPct val="40000"/>
              <a:buFont typeface="Wingdings" pitchFamily="2" charset="2"/>
              <a:buChar char="Ø"/>
            </a:pPr>
            <a:r>
              <a:rPr lang="zh-CN" altLang="en-US" sz="2000" dirty="0" smtClean="0">
                <a:latin typeface="黑体" pitchFamily="49" charset="-122"/>
                <a:ea typeface="黑体" pitchFamily="49" charset="-122"/>
              </a:rPr>
              <a:t>低信噪比下小目标检测是难点也是重点，通常采用</a:t>
            </a:r>
            <a:r>
              <a:rPr lang="zh-CN" altLang="en-US" sz="2000" dirty="0" smtClean="0">
                <a:solidFill>
                  <a:srgbClr val="CC0066"/>
                </a:solidFill>
                <a:latin typeface="黑体" pitchFamily="49" charset="-122"/>
                <a:ea typeface="黑体" pitchFamily="49" charset="-122"/>
              </a:rPr>
              <a:t>滤波</a:t>
            </a:r>
            <a:r>
              <a:rPr lang="zh-CN" altLang="en-US" sz="2000" dirty="0" smtClean="0">
                <a:latin typeface="黑体" pitchFamily="49" charset="-122"/>
                <a:ea typeface="黑体" pitchFamily="49" charset="-122"/>
              </a:rPr>
              <a:t>的</a:t>
            </a:r>
            <a:r>
              <a:rPr lang="zh-CN" altLang="en-US" sz="2000" dirty="0" smtClean="0">
                <a:latin typeface="黑体" pitchFamily="49" charset="-122"/>
                <a:ea typeface="黑体" pitchFamily="49" charset="-122"/>
              </a:rPr>
              <a:t>方法</a:t>
            </a:r>
            <a:endParaRPr lang="en-US" altLang="zh-CN" sz="2000" dirty="0" smtClean="0">
              <a:latin typeface="黑体" pitchFamily="49" charset="-122"/>
              <a:ea typeface="黑体" pitchFamily="49" charset="-122"/>
            </a:endParaRPr>
          </a:p>
          <a:p>
            <a:pPr lvl="2" eaLnBrk="1" hangingPunct="1">
              <a:buClr>
                <a:srgbClr val="CC0066"/>
              </a:buClr>
              <a:buSzPct val="40000"/>
            </a:pPr>
            <a:r>
              <a:rPr lang="zh-CN" altLang="en-US" sz="1600" dirty="0" smtClean="0">
                <a:solidFill>
                  <a:srgbClr val="00B050"/>
                </a:solidFill>
                <a:latin typeface="黑体" pitchFamily="49" charset="-122"/>
                <a:ea typeface="黑体" pitchFamily="49" charset="-122"/>
              </a:rPr>
              <a:t>常用</a:t>
            </a:r>
            <a:r>
              <a:rPr lang="zh-CN" altLang="en-US" sz="1600" dirty="0" smtClean="0">
                <a:solidFill>
                  <a:srgbClr val="00B050"/>
                </a:solidFill>
                <a:latin typeface="黑体" pitchFamily="49" charset="-122"/>
                <a:ea typeface="黑体" pitchFamily="49" charset="-122"/>
              </a:rPr>
              <a:t>的有三维匹配滤波、动态规划法、多级假设检验</a:t>
            </a:r>
            <a:r>
              <a:rPr lang="zh-CN" altLang="en-US" sz="1600" dirty="0" smtClean="0">
                <a:solidFill>
                  <a:srgbClr val="00B050"/>
                </a:solidFill>
                <a:latin typeface="黑体" pitchFamily="49" charset="-122"/>
                <a:ea typeface="黑体" pitchFamily="49" charset="-122"/>
              </a:rPr>
              <a:t>等</a:t>
            </a:r>
            <a:endParaRPr lang="zh-CN" altLang="en-US" sz="1600" dirty="0" smtClean="0">
              <a:solidFill>
                <a:srgbClr val="00B050"/>
              </a:solidFill>
              <a:latin typeface="黑体" pitchFamily="49" charset="-122"/>
              <a:ea typeface="黑体" pitchFamily="49" charset="-122"/>
            </a:endParaRPr>
          </a:p>
          <a:p>
            <a:pPr lvl="1" eaLnBrk="1" hangingPunct="1">
              <a:buClr>
                <a:schemeClr val="hlink"/>
              </a:buClr>
              <a:buSzPct val="40000"/>
              <a:buFont typeface="Wingdings" pitchFamily="2" charset="2"/>
              <a:buChar char="Ø"/>
            </a:pPr>
            <a:endParaRPr lang="en-US" altLang="zh-CN" sz="2000" dirty="0" smtClean="0">
              <a:latin typeface="黑体" pitchFamily="49" charset="-122"/>
              <a:ea typeface="黑体" pitchFamily="49" charset="-122"/>
            </a:endParaRPr>
          </a:p>
        </p:txBody>
      </p:sp>
      <p:sp>
        <p:nvSpPr>
          <p:cNvPr id="3" name="Rectangle 2"/>
          <p:cNvSpPr txBox="1">
            <a:spLocks noChangeArrowheads="1"/>
          </p:cNvSpPr>
          <p:nvPr/>
        </p:nvSpPr>
        <p:spPr bwMode="auto">
          <a:xfrm>
            <a:off x="1137444" y="139700"/>
            <a:ext cx="5703888" cy="6413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a:lstStyle>
          <a:p>
            <a:pPr eaLnBrk="1" hangingPunct="1">
              <a:defRPr/>
            </a:pPr>
            <a:r>
              <a:rPr lang="zh-CN" altLang="en-US" smtClean="0">
                <a:solidFill>
                  <a:srgbClr val="0000FF"/>
                </a:solidFill>
                <a:latin typeface="Arial" pitchFamily="34" charset="0"/>
                <a:ea typeface="黑体" pitchFamily="49" charset="-122"/>
              </a:rPr>
              <a:t>目标检测的基本思想</a:t>
            </a:r>
            <a:endParaRPr lang="zh-CN" altLang="en-US" dirty="0" smtClean="0">
              <a:solidFill>
                <a:srgbClr val="0000FF"/>
              </a:solidFill>
              <a:latin typeface="Arial" pitchFamily="34" charset="0"/>
              <a:ea typeface="黑体" pitchFamily="49" charset="-122"/>
            </a:endParaRPr>
          </a:p>
        </p:txBody>
      </p:sp>
    </p:spTree>
    <p:extLst>
      <p:ext uri="{BB962C8B-B14F-4D97-AF65-F5344CB8AC3E}">
        <p14:creationId xmlns:p14="http://schemas.microsoft.com/office/powerpoint/2010/main" val="182032489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250825" y="1654175"/>
            <a:ext cx="8726488" cy="4251325"/>
          </a:xfrm>
          <a:prstGeom prst="rect">
            <a:avLst/>
          </a:prstGeom>
          <a:noFill/>
          <a:ln w="9525">
            <a:noFill/>
            <a:miter lim="800000"/>
            <a:headEnd/>
            <a:tailEnd/>
          </a:ln>
        </p:spPr>
        <p:txBody>
          <a:bodyPr/>
          <a:lstStyle/>
          <a:p>
            <a:pPr marL="800100" lvl="1" indent="-342900">
              <a:spcBef>
                <a:spcPct val="20000"/>
              </a:spcBef>
              <a:buFont typeface="Wingdings" pitchFamily="2" charset="2"/>
              <a:buChar char="l"/>
            </a:pPr>
            <a:r>
              <a:rPr lang="en-US" altLang="zh-CN" sz="2400" dirty="0"/>
              <a:t>  </a:t>
            </a:r>
            <a:r>
              <a:rPr lang="zh-CN" altLang="en-US" sz="2400" dirty="0">
                <a:solidFill>
                  <a:srgbClr val="0000FF"/>
                </a:solidFill>
              </a:rPr>
              <a:t>第一类是基于像素分析的</a:t>
            </a:r>
            <a:r>
              <a:rPr lang="zh-CN" altLang="en-US" sz="2400" dirty="0" smtClean="0">
                <a:solidFill>
                  <a:srgbClr val="0000FF"/>
                </a:solidFill>
              </a:rPr>
              <a:t>方法</a:t>
            </a:r>
            <a:endParaRPr lang="en-US" altLang="zh-CN" sz="2400" dirty="0" smtClean="0">
              <a:solidFill>
                <a:srgbClr val="0000FF"/>
              </a:solidFill>
            </a:endParaRPr>
          </a:p>
          <a:p>
            <a:pPr marL="1257300" lvl="2" indent="-342900">
              <a:spcBef>
                <a:spcPct val="20000"/>
              </a:spcBef>
              <a:buFont typeface="Wingdings" pitchFamily="2" charset="2"/>
              <a:buChar char="l"/>
            </a:pPr>
            <a:r>
              <a:rPr lang="zh-CN" altLang="en-US" sz="2200" dirty="0" smtClean="0">
                <a:solidFill>
                  <a:srgbClr val="00B050"/>
                </a:solidFill>
              </a:rPr>
              <a:t>主要</a:t>
            </a:r>
            <a:r>
              <a:rPr lang="zh-CN" altLang="en-US" sz="2200" dirty="0">
                <a:solidFill>
                  <a:srgbClr val="00B050"/>
                </a:solidFill>
              </a:rPr>
              <a:t>有基于图像分割的方法、帧间差分方法、相关算法、光流法</a:t>
            </a:r>
            <a:r>
              <a:rPr lang="zh-CN" altLang="en-US" sz="2200" dirty="0" smtClean="0">
                <a:solidFill>
                  <a:srgbClr val="00B050"/>
                </a:solidFill>
              </a:rPr>
              <a:t>等</a:t>
            </a:r>
            <a:endParaRPr lang="en-US" altLang="zh-CN" sz="2200" dirty="0" smtClean="0">
              <a:solidFill>
                <a:srgbClr val="00B050"/>
              </a:solidFill>
            </a:endParaRPr>
          </a:p>
          <a:p>
            <a:pPr marL="800100" lvl="1" indent="-342900">
              <a:spcBef>
                <a:spcPct val="20000"/>
              </a:spcBef>
              <a:buFont typeface="Wingdings" pitchFamily="2" charset="2"/>
              <a:buChar char="l"/>
            </a:pPr>
            <a:r>
              <a:rPr lang="zh-CN" altLang="en-US" sz="2400" dirty="0" smtClean="0">
                <a:solidFill>
                  <a:srgbClr val="0000FF"/>
                </a:solidFill>
              </a:rPr>
              <a:t>  </a:t>
            </a:r>
            <a:r>
              <a:rPr lang="zh-CN" altLang="en-US" sz="2400" dirty="0">
                <a:solidFill>
                  <a:srgbClr val="0000FF"/>
                </a:solidFill>
              </a:rPr>
              <a:t>第二类是基于特征匹配的</a:t>
            </a:r>
            <a:r>
              <a:rPr lang="zh-CN" altLang="en-US" sz="2400" dirty="0" smtClean="0">
                <a:solidFill>
                  <a:srgbClr val="0000FF"/>
                </a:solidFill>
              </a:rPr>
              <a:t>方法</a:t>
            </a:r>
            <a:endParaRPr lang="en-US" altLang="zh-CN" sz="2400" dirty="0" smtClean="0">
              <a:solidFill>
                <a:srgbClr val="0000FF"/>
              </a:solidFill>
            </a:endParaRPr>
          </a:p>
          <a:p>
            <a:pPr marL="1257300" lvl="2" indent="-342900">
              <a:spcBef>
                <a:spcPct val="20000"/>
              </a:spcBef>
              <a:buFont typeface="Wingdings" pitchFamily="2" charset="2"/>
              <a:buChar char="l"/>
            </a:pPr>
            <a:r>
              <a:rPr lang="zh-CN" altLang="en-US" sz="2200" dirty="0" smtClean="0">
                <a:solidFill>
                  <a:srgbClr val="00B050"/>
                </a:solidFill>
              </a:rPr>
              <a:t>主要</a:t>
            </a:r>
            <a:r>
              <a:rPr lang="zh-CN" altLang="en-US" sz="2200" dirty="0">
                <a:solidFill>
                  <a:srgbClr val="00B050"/>
                </a:solidFill>
              </a:rPr>
              <a:t>利用的特征有：角点、直边缘、曲边缘等局部特征和形心、表面积、周长、投影特征等全局</a:t>
            </a:r>
            <a:r>
              <a:rPr lang="zh-CN" altLang="en-US" sz="2200" dirty="0" smtClean="0">
                <a:solidFill>
                  <a:srgbClr val="00B050"/>
                </a:solidFill>
              </a:rPr>
              <a:t>特征</a:t>
            </a:r>
            <a:endParaRPr lang="en-US" altLang="zh-CN" sz="2200" dirty="0" smtClean="0">
              <a:solidFill>
                <a:srgbClr val="00B050"/>
              </a:solidFill>
            </a:endParaRPr>
          </a:p>
          <a:p>
            <a:pPr marL="800100" lvl="1" indent="-342900">
              <a:spcBef>
                <a:spcPct val="20000"/>
              </a:spcBef>
              <a:buFont typeface="Wingdings" pitchFamily="2" charset="2"/>
              <a:buChar char="l"/>
            </a:pPr>
            <a:r>
              <a:rPr lang="zh-CN" altLang="en-US" sz="2400" dirty="0" smtClean="0">
                <a:solidFill>
                  <a:srgbClr val="0000FF"/>
                </a:solidFill>
              </a:rPr>
              <a:t>  </a:t>
            </a:r>
            <a:r>
              <a:rPr lang="zh-CN" altLang="en-US" sz="2400" dirty="0">
                <a:solidFill>
                  <a:srgbClr val="0000FF"/>
                </a:solidFill>
              </a:rPr>
              <a:t>第三类是基于频域的</a:t>
            </a:r>
            <a:r>
              <a:rPr lang="zh-CN" altLang="en-US" sz="2400" dirty="0" smtClean="0">
                <a:solidFill>
                  <a:srgbClr val="0000FF"/>
                </a:solidFill>
              </a:rPr>
              <a:t>方法</a:t>
            </a:r>
            <a:endParaRPr lang="en-US" altLang="zh-CN" sz="2400" dirty="0" smtClean="0">
              <a:solidFill>
                <a:srgbClr val="0000FF"/>
              </a:solidFill>
            </a:endParaRPr>
          </a:p>
          <a:p>
            <a:pPr marL="1257300" lvl="2" indent="-342900">
              <a:spcBef>
                <a:spcPct val="20000"/>
              </a:spcBef>
              <a:buFont typeface="Wingdings" pitchFamily="2" charset="2"/>
              <a:buChar char="l"/>
            </a:pPr>
            <a:r>
              <a:rPr lang="zh-CN" altLang="en-US" sz="2200" dirty="0" smtClean="0">
                <a:solidFill>
                  <a:srgbClr val="00B050"/>
                </a:solidFill>
              </a:rPr>
              <a:t>较</a:t>
            </a:r>
            <a:r>
              <a:rPr lang="zh-CN" altLang="en-US" sz="2200" dirty="0">
                <a:solidFill>
                  <a:srgbClr val="00B050"/>
                </a:solidFill>
              </a:rPr>
              <a:t>典型的是基于傅立叶变换和基于小波变换的</a:t>
            </a:r>
            <a:r>
              <a:rPr lang="zh-CN" altLang="en-US" sz="2200" dirty="0" smtClean="0">
                <a:solidFill>
                  <a:srgbClr val="00B050"/>
                </a:solidFill>
              </a:rPr>
              <a:t>方法</a:t>
            </a:r>
            <a:endParaRPr lang="en-US" altLang="zh-CN" sz="2200" dirty="0" smtClean="0">
              <a:solidFill>
                <a:srgbClr val="00B050"/>
              </a:solidFill>
            </a:endParaRPr>
          </a:p>
          <a:p>
            <a:pPr marL="800100" lvl="1" indent="-342900">
              <a:spcBef>
                <a:spcPct val="20000"/>
              </a:spcBef>
              <a:buFont typeface="Wingdings" pitchFamily="2" charset="2"/>
              <a:buChar char="l"/>
            </a:pPr>
            <a:r>
              <a:rPr lang="zh-CN" altLang="en-US" sz="2400" dirty="0" smtClean="0">
                <a:solidFill>
                  <a:srgbClr val="0000FF"/>
                </a:solidFill>
              </a:rPr>
              <a:t>  </a:t>
            </a:r>
            <a:r>
              <a:rPr lang="zh-CN" altLang="en-US" sz="2400" dirty="0">
                <a:solidFill>
                  <a:srgbClr val="0000FF"/>
                </a:solidFill>
              </a:rPr>
              <a:t>第四类是基于识别的检测</a:t>
            </a:r>
            <a:r>
              <a:rPr lang="zh-CN" altLang="en-US" sz="2400" dirty="0" smtClean="0">
                <a:solidFill>
                  <a:srgbClr val="0000FF"/>
                </a:solidFill>
              </a:rPr>
              <a:t>方法</a:t>
            </a:r>
            <a:endParaRPr lang="en-US" altLang="zh-CN" sz="2400" dirty="0" smtClean="0">
              <a:solidFill>
                <a:srgbClr val="0000FF"/>
              </a:solidFill>
            </a:endParaRPr>
          </a:p>
          <a:p>
            <a:pPr marL="1257300" lvl="2" indent="-342900">
              <a:spcBef>
                <a:spcPct val="20000"/>
              </a:spcBef>
              <a:buFont typeface="Wingdings" pitchFamily="2" charset="2"/>
              <a:buChar char="l"/>
            </a:pPr>
            <a:r>
              <a:rPr lang="zh-CN" altLang="en-US" sz="2200" dirty="0" smtClean="0">
                <a:solidFill>
                  <a:srgbClr val="00B050"/>
                </a:solidFill>
              </a:rPr>
              <a:t>较</a:t>
            </a:r>
            <a:r>
              <a:rPr lang="zh-CN" altLang="en-US" sz="2200" dirty="0">
                <a:solidFill>
                  <a:srgbClr val="00B050"/>
                </a:solidFill>
              </a:rPr>
              <a:t>典型的是基于边缘碎片模型的目标检测识别</a:t>
            </a:r>
            <a:r>
              <a:rPr lang="zh-CN" altLang="en-US" sz="2200" dirty="0" smtClean="0">
                <a:solidFill>
                  <a:srgbClr val="00B050"/>
                </a:solidFill>
              </a:rPr>
              <a:t>方法</a:t>
            </a:r>
            <a:endParaRPr lang="zh-CN" altLang="en-US" sz="2400" dirty="0">
              <a:solidFill>
                <a:srgbClr val="0000FF"/>
              </a:solidFill>
            </a:endParaRPr>
          </a:p>
        </p:txBody>
      </p:sp>
      <p:sp>
        <p:nvSpPr>
          <p:cNvPr id="66563" name="Rectangle 3"/>
          <p:cNvSpPr>
            <a:spLocks noChangeArrowheads="1"/>
          </p:cNvSpPr>
          <p:nvPr/>
        </p:nvSpPr>
        <p:spPr bwMode="auto">
          <a:xfrm>
            <a:off x="250825" y="908050"/>
            <a:ext cx="6451600" cy="579438"/>
          </a:xfrm>
          <a:prstGeom prst="rect">
            <a:avLst/>
          </a:prstGeom>
          <a:noFill/>
          <a:ln w="9525">
            <a:noFill/>
            <a:miter lim="800000"/>
            <a:headEnd/>
            <a:tailEnd/>
          </a:ln>
        </p:spPr>
        <p:txBody>
          <a:bodyPr>
            <a:spAutoFit/>
          </a:bodyPr>
          <a:lstStyle/>
          <a:p>
            <a:pPr marL="342900" indent="-342900" latinLnBrk="0">
              <a:spcBef>
                <a:spcPct val="20000"/>
              </a:spcBef>
              <a:buClr>
                <a:srgbClr val="CCFF33"/>
              </a:buClr>
              <a:buSzPct val="70000"/>
              <a:buFont typeface="Wingdings" pitchFamily="2" charset="2"/>
              <a:buChar char="n"/>
            </a:pPr>
            <a:r>
              <a:rPr lang="zh-CN" altLang="en-US" sz="3200" dirty="0">
                <a:solidFill>
                  <a:srgbClr val="FF0000"/>
                </a:solidFill>
              </a:rPr>
              <a:t>常用的目标检测方法分为四</a:t>
            </a:r>
            <a:r>
              <a:rPr lang="zh-CN" altLang="en-US" sz="3200" dirty="0" smtClean="0">
                <a:solidFill>
                  <a:srgbClr val="FF0000"/>
                </a:solidFill>
              </a:rPr>
              <a:t>类</a:t>
            </a:r>
            <a:endParaRPr lang="zh-CN" altLang="en-US" sz="3200" dirty="0">
              <a:solidFill>
                <a:srgbClr val="FF0000"/>
              </a:solidFill>
            </a:endParaRPr>
          </a:p>
        </p:txBody>
      </p:sp>
      <p:sp>
        <p:nvSpPr>
          <p:cNvPr id="4" name="Rectangle 2"/>
          <p:cNvSpPr txBox="1">
            <a:spLocks noChangeArrowheads="1"/>
          </p:cNvSpPr>
          <p:nvPr/>
        </p:nvSpPr>
        <p:spPr bwMode="auto">
          <a:xfrm>
            <a:off x="1137444" y="139700"/>
            <a:ext cx="5703888" cy="6413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a:lstStyle>
          <a:p>
            <a:pPr eaLnBrk="1" hangingPunct="1">
              <a:defRPr/>
            </a:pPr>
            <a:r>
              <a:rPr lang="zh-CN" altLang="en-US" smtClean="0">
                <a:solidFill>
                  <a:srgbClr val="0000FF"/>
                </a:solidFill>
                <a:latin typeface="Arial" pitchFamily="34" charset="0"/>
                <a:ea typeface="黑体" pitchFamily="49" charset="-122"/>
              </a:rPr>
              <a:t>目标检测的基本思想</a:t>
            </a:r>
            <a:endParaRPr lang="zh-CN" altLang="en-US" dirty="0" smtClean="0">
              <a:solidFill>
                <a:srgbClr val="0000FF"/>
              </a:solidFill>
              <a:latin typeface="Arial" pitchFamily="34" charset="0"/>
              <a:ea typeface="黑体" pitchFamily="49" charset="-122"/>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webshots12"/>
          <p:cNvPicPr>
            <a:picLocks noChangeAspect="1" noChangeArrowheads="1"/>
          </p:cNvPicPr>
          <p:nvPr/>
        </p:nvPicPr>
        <p:blipFill>
          <a:blip r:embed="rId2" cstate="print"/>
          <a:srcRect/>
          <a:stretch>
            <a:fillRect/>
          </a:stretch>
        </p:blipFill>
        <p:spPr bwMode="auto">
          <a:xfrm>
            <a:off x="4549775" y="217488"/>
            <a:ext cx="4351338" cy="3262312"/>
          </a:xfrm>
          <a:prstGeom prst="rect">
            <a:avLst/>
          </a:prstGeom>
          <a:noFill/>
          <a:ln w="9525">
            <a:noFill/>
            <a:miter lim="800000"/>
            <a:headEnd/>
            <a:tailEnd/>
          </a:ln>
        </p:spPr>
      </p:pic>
      <p:pic>
        <p:nvPicPr>
          <p:cNvPr id="69635" name="Picture 3" descr="webshots7"/>
          <p:cNvPicPr>
            <a:picLocks noChangeAspect="1" noChangeArrowheads="1"/>
          </p:cNvPicPr>
          <p:nvPr/>
        </p:nvPicPr>
        <p:blipFill>
          <a:blip r:embed="rId3" cstate="print"/>
          <a:srcRect/>
          <a:stretch>
            <a:fillRect/>
          </a:stretch>
        </p:blipFill>
        <p:spPr bwMode="auto">
          <a:xfrm>
            <a:off x="176213" y="203200"/>
            <a:ext cx="4254500" cy="3192463"/>
          </a:xfrm>
          <a:prstGeom prst="rect">
            <a:avLst/>
          </a:prstGeom>
          <a:noFill/>
          <a:ln w="9525">
            <a:noFill/>
            <a:miter lim="800000"/>
            <a:headEnd/>
            <a:tailEnd/>
          </a:ln>
        </p:spPr>
      </p:pic>
      <p:pic>
        <p:nvPicPr>
          <p:cNvPr id="69636" name="Picture 4" descr="webshots8"/>
          <p:cNvPicPr>
            <a:picLocks noChangeAspect="1" noChangeArrowheads="1"/>
          </p:cNvPicPr>
          <p:nvPr/>
        </p:nvPicPr>
        <p:blipFill>
          <a:blip r:embed="rId4" cstate="print"/>
          <a:srcRect/>
          <a:stretch>
            <a:fillRect/>
          </a:stretch>
        </p:blipFill>
        <p:spPr bwMode="auto">
          <a:xfrm>
            <a:off x="190500" y="3606800"/>
            <a:ext cx="4129088" cy="3097213"/>
          </a:xfrm>
          <a:prstGeom prst="rect">
            <a:avLst/>
          </a:prstGeom>
          <a:noFill/>
          <a:ln w="9525">
            <a:noFill/>
            <a:miter lim="800000"/>
            <a:headEnd/>
            <a:tailEnd/>
          </a:ln>
        </p:spPr>
      </p:pic>
      <p:pic>
        <p:nvPicPr>
          <p:cNvPr id="69637" name="Picture 5" descr="webshots"/>
          <p:cNvPicPr>
            <a:picLocks noChangeAspect="1" noChangeArrowheads="1"/>
          </p:cNvPicPr>
          <p:nvPr/>
        </p:nvPicPr>
        <p:blipFill>
          <a:blip r:embed="rId5" cstate="print"/>
          <a:srcRect/>
          <a:stretch>
            <a:fillRect/>
          </a:stretch>
        </p:blipFill>
        <p:spPr bwMode="auto">
          <a:xfrm>
            <a:off x="4545013" y="3629025"/>
            <a:ext cx="4343400" cy="3084513"/>
          </a:xfrm>
          <a:prstGeom prst="rect">
            <a:avLst/>
          </a:prstGeom>
          <a:no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028700" y="101600"/>
            <a:ext cx="8763000" cy="746125"/>
          </a:xfrm>
        </p:spPr>
        <p:txBody>
          <a:bodyPr/>
          <a:lstStyle/>
          <a:p>
            <a:pPr eaLnBrk="1" hangingPunct="1">
              <a:defRPr/>
            </a:pPr>
            <a:r>
              <a:rPr lang="zh-CN" altLang="en-US" sz="3200" dirty="0" smtClean="0">
                <a:solidFill>
                  <a:srgbClr val="0000FF"/>
                </a:solidFill>
                <a:latin typeface="黑体" pitchFamily="49" charset="-122"/>
                <a:ea typeface="黑体" pitchFamily="49" charset="-122"/>
              </a:rPr>
              <a:t>利用</a:t>
            </a:r>
            <a:r>
              <a:rPr lang="zh-CN" altLang="en-US" sz="3200" dirty="0" smtClean="0">
                <a:solidFill>
                  <a:srgbClr val="0000FF"/>
                </a:solidFill>
                <a:latin typeface="黑体" pitchFamily="49" charset="-122"/>
                <a:ea typeface="黑体" pitchFamily="49" charset="-122"/>
              </a:rPr>
              <a:t>图像分割技术的目标检测方法</a:t>
            </a:r>
          </a:p>
        </p:txBody>
      </p:sp>
      <p:sp>
        <p:nvSpPr>
          <p:cNvPr id="70659" name="Rectangle 3"/>
          <p:cNvSpPr>
            <a:spLocks noChangeArrowheads="1"/>
          </p:cNvSpPr>
          <p:nvPr/>
        </p:nvSpPr>
        <p:spPr bwMode="auto">
          <a:xfrm>
            <a:off x="363537" y="1303338"/>
            <a:ext cx="8780463" cy="5099050"/>
          </a:xfrm>
          <a:prstGeom prst="rect">
            <a:avLst/>
          </a:prstGeom>
          <a:noFill/>
          <a:ln w="9525">
            <a:noFill/>
            <a:miter lim="800000"/>
            <a:headEnd/>
            <a:tailEnd/>
          </a:ln>
        </p:spPr>
        <p:txBody>
          <a:bodyPr/>
          <a:lstStyle/>
          <a:p>
            <a:pPr marL="342900" indent="-342900">
              <a:lnSpc>
                <a:spcPct val="90000"/>
              </a:lnSpc>
              <a:spcBef>
                <a:spcPct val="20000"/>
              </a:spcBef>
              <a:buClr>
                <a:srgbClr val="CC0066"/>
              </a:buClr>
              <a:buSzPct val="90000"/>
              <a:buFont typeface="Wingdings" pitchFamily="2" charset="2"/>
              <a:buChar char="Ø"/>
            </a:pPr>
            <a:r>
              <a:rPr lang="zh-CN" altLang="en-US" sz="2500" dirty="0">
                <a:solidFill>
                  <a:srgbClr val="CC0066"/>
                </a:solidFill>
              </a:rPr>
              <a:t>图像分割的目的：</a:t>
            </a:r>
          </a:p>
          <a:p>
            <a:pPr marL="742950" lvl="1" indent="-285750">
              <a:lnSpc>
                <a:spcPct val="90000"/>
              </a:lnSpc>
              <a:spcBef>
                <a:spcPct val="20000"/>
              </a:spcBef>
              <a:buClr>
                <a:srgbClr val="3366FF"/>
              </a:buClr>
              <a:buFontTx/>
              <a:buChar char="•"/>
            </a:pPr>
            <a:r>
              <a:rPr lang="zh-CN" altLang="en-US" sz="2400" dirty="0"/>
              <a:t>把图像分解成构成它的部件和对象；</a:t>
            </a:r>
          </a:p>
          <a:p>
            <a:pPr marL="742950" lvl="1" indent="-285750">
              <a:lnSpc>
                <a:spcPct val="90000"/>
              </a:lnSpc>
              <a:spcBef>
                <a:spcPct val="20000"/>
              </a:spcBef>
              <a:buClr>
                <a:srgbClr val="3366FF"/>
              </a:buClr>
              <a:buFontTx/>
              <a:buChar char="•"/>
            </a:pPr>
            <a:r>
              <a:rPr lang="zh-CN" altLang="en-US" sz="2400" dirty="0"/>
              <a:t>有选择性地定位感兴趣对象在图像中的位置和范围。</a:t>
            </a:r>
          </a:p>
          <a:p>
            <a:pPr marL="342900" indent="-342900">
              <a:lnSpc>
                <a:spcPct val="90000"/>
              </a:lnSpc>
              <a:spcBef>
                <a:spcPct val="20000"/>
              </a:spcBef>
              <a:buClr>
                <a:srgbClr val="CC0066"/>
              </a:buClr>
              <a:buSzPct val="90000"/>
              <a:buFont typeface="Wingdings" pitchFamily="2" charset="2"/>
              <a:buChar char="Ø"/>
            </a:pPr>
            <a:r>
              <a:rPr lang="zh-CN" altLang="en-US" sz="2500" dirty="0">
                <a:solidFill>
                  <a:srgbClr val="CC0066"/>
                </a:solidFill>
              </a:rPr>
              <a:t>图像分割的基本思路：</a:t>
            </a:r>
          </a:p>
          <a:p>
            <a:pPr marL="342900" indent="-342900">
              <a:lnSpc>
                <a:spcPct val="90000"/>
              </a:lnSpc>
              <a:spcBef>
                <a:spcPct val="20000"/>
              </a:spcBef>
              <a:buClr>
                <a:srgbClr val="CC0066"/>
              </a:buClr>
              <a:buSzPct val="90000"/>
              <a:buFont typeface="Wingdings" pitchFamily="2" charset="2"/>
              <a:buNone/>
            </a:pPr>
            <a:r>
              <a:rPr lang="zh-CN" altLang="en-US" sz="2100" dirty="0"/>
              <a:t>   </a:t>
            </a:r>
            <a:r>
              <a:rPr lang="zh-CN" altLang="en-US" sz="2400" dirty="0"/>
              <a:t>从简到难，逐级分割</a:t>
            </a:r>
          </a:p>
          <a:p>
            <a:pPr marL="742950" lvl="1" indent="-285750">
              <a:lnSpc>
                <a:spcPct val="90000"/>
              </a:lnSpc>
              <a:spcBef>
                <a:spcPct val="20000"/>
              </a:spcBef>
              <a:buClr>
                <a:srgbClr val="3366FF"/>
              </a:buClr>
              <a:buFontTx/>
              <a:buChar char="•"/>
            </a:pPr>
            <a:r>
              <a:rPr lang="zh-CN" altLang="en-US" sz="2400" dirty="0"/>
              <a:t>控制背景环境，降低分割难度</a:t>
            </a:r>
            <a:endParaRPr lang="zh-CN" altLang="en-US" sz="2400" baseline="30000" dirty="0"/>
          </a:p>
          <a:p>
            <a:pPr marL="742950" lvl="1" indent="-285750">
              <a:lnSpc>
                <a:spcPct val="90000"/>
              </a:lnSpc>
              <a:spcBef>
                <a:spcPct val="20000"/>
              </a:spcBef>
              <a:buClr>
                <a:srgbClr val="3366FF"/>
              </a:buClr>
              <a:buFontTx/>
              <a:buChar char="•"/>
            </a:pPr>
            <a:r>
              <a:rPr lang="zh-CN" altLang="en-US" sz="2400" dirty="0"/>
              <a:t>注意力集中在感兴趣的对象，缩小不相干图像成分的干扰。</a:t>
            </a:r>
          </a:p>
          <a:p>
            <a:pPr marL="342900" indent="-342900">
              <a:lnSpc>
                <a:spcPct val="90000"/>
              </a:lnSpc>
              <a:spcBef>
                <a:spcPct val="20000"/>
              </a:spcBef>
              <a:buClr>
                <a:srgbClr val="CC0066"/>
              </a:buClr>
              <a:buSzPct val="90000"/>
              <a:buFont typeface="Wingdings" pitchFamily="2" charset="2"/>
              <a:buChar char="Ø"/>
            </a:pPr>
            <a:r>
              <a:rPr lang="zh-CN" altLang="en-US" sz="2500" dirty="0">
                <a:solidFill>
                  <a:srgbClr val="CC0066"/>
                </a:solidFill>
              </a:rPr>
              <a:t>图像分割的基本方法：</a:t>
            </a:r>
          </a:p>
          <a:p>
            <a:pPr marL="742950" lvl="1" indent="-285750">
              <a:lnSpc>
                <a:spcPct val="90000"/>
              </a:lnSpc>
              <a:spcBef>
                <a:spcPct val="20000"/>
              </a:spcBef>
              <a:buClr>
                <a:srgbClr val="3366FF"/>
              </a:buClr>
              <a:buFontTx/>
              <a:buChar char="•"/>
            </a:pPr>
            <a:r>
              <a:rPr lang="zh-CN" altLang="en-US" sz="2400" dirty="0">
                <a:solidFill>
                  <a:srgbClr val="008000"/>
                </a:solidFill>
              </a:rPr>
              <a:t>基于阈值的图像分割</a:t>
            </a:r>
            <a:r>
              <a:rPr lang="zh-CN" altLang="en-US" sz="2400" dirty="0"/>
              <a:t>   基于形态学的图像分割</a:t>
            </a:r>
          </a:p>
          <a:p>
            <a:pPr marL="742950" lvl="1" indent="-285750">
              <a:lnSpc>
                <a:spcPct val="90000"/>
              </a:lnSpc>
              <a:spcBef>
                <a:spcPct val="20000"/>
              </a:spcBef>
              <a:buClr>
                <a:srgbClr val="3366FF"/>
              </a:buClr>
              <a:buFontTx/>
              <a:buChar char="•"/>
            </a:pPr>
            <a:r>
              <a:rPr lang="zh-CN" altLang="en-US" sz="2400" dirty="0">
                <a:solidFill>
                  <a:srgbClr val="008000"/>
                </a:solidFill>
              </a:rPr>
              <a:t>基于边缘的图像分割</a:t>
            </a:r>
            <a:r>
              <a:rPr lang="zh-CN" altLang="en-US" sz="2400" dirty="0"/>
              <a:t>   基于区域的图像分割</a:t>
            </a:r>
          </a:p>
          <a:p>
            <a:pPr marL="742950" lvl="1" indent="-285750">
              <a:lnSpc>
                <a:spcPct val="90000"/>
              </a:lnSpc>
              <a:spcBef>
                <a:spcPct val="20000"/>
              </a:spcBef>
              <a:buClr>
                <a:srgbClr val="3366FF"/>
              </a:buClr>
              <a:buFontTx/>
              <a:buChar char="•"/>
            </a:pPr>
            <a:endParaRPr lang="en-US" altLang="zh-CN" sz="2400"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23950" y="264180"/>
            <a:ext cx="7767638" cy="523220"/>
          </a:xfrm>
        </p:spPr>
        <p:txBody>
          <a:bodyPr wrap="square" anchor="b">
            <a:spAutoFit/>
          </a:bodyPr>
          <a:lstStyle/>
          <a:p>
            <a:pPr eaLnBrk="1" hangingPunct="1">
              <a:defRPr/>
            </a:pPr>
            <a:r>
              <a:rPr lang="zh-CN" altLang="en-US" sz="2800" dirty="0" smtClean="0">
                <a:solidFill>
                  <a:srgbClr val="0000FF"/>
                </a:solidFill>
                <a:latin typeface="黑体" pitchFamily="49" charset="-122"/>
                <a:ea typeface="黑体" pitchFamily="49" charset="-122"/>
              </a:rPr>
              <a:t>图像的特征形态与描述</a:t>
            </a:r>
          </a:p>
        </p:txBody>
      </p:sp>
      <p:sp>
        <p:nvSpPr>
          <p:cNvPr id="54275" name="Rectangle 3"/>
          <p:cNvSpPr>
            <a:spLocks noGrp="1" noChangeArrowheads="1"/>
          </p:cNvSpPr>
          <p:nvPr>
            <p:ph type="body" idx="1"/>
          </p:nvPr>
        </p:nvSpPr>
        <p:spPr>
          <a:xfrm>
            <a:off x="285750" y="1136650"/>
            <a:ext cx="8553450" cy="4968875"/>
          </a:xfrm>
          <a:noFill/>
        </p:spPr>
        <p:txBody>
          <a:bodyPr/>
          <a:lstStyle/>
          <a:p>
            <a:pPr eaLnBrk="1" hangingPunct="1">
              <a:lnSpc>
                <a:spcPct val="115000"/>
              </a:lnSpc>
              <a:buSzPct val="45000"/>
              <a:buFontTx/>
              <a:buBlip>
                <a:blip r:embed="rId2"/>
              </a:buBlip>
            </a:pPr>
            <a:r>
              <a:rPr lang="zh-CN" altLang="en-US" sz="2400" dirty="0" smtClean="0">
                <a:solidFill>
                  <a:srgbClr val="008000"/>
                </a:solidFill>
                <a:ea typeface="黑体" pitchFamily="49" charset="-122"/>
              </a:rPr>
              <a:t>数字图像</a:t>
            </a:r>
            <a:r>
              <a:rPr lang="zh-CN" altLang="en-US" sz="2400" dirty="0" smtClean="0">
                <a:ea typeface="黑体" pitchFamily="49" charset="-122"/>
              </a:rPr>
              <a:t>并不是杂乱的像素数据的组合</a:t>
            </a:r>
            <a:endParaRPr lang="en-US" altLang="zh-CN" sz="2400" dirty="0" smtClean="0">
              <a:ea typeface="黑体" pitchFamily="49" charset="-122"/>
            </a:endParaRPr>
          </a:p>
          <a:p>
            <a:pPr lvl="1" eaLnBrk="1" hangingPunct="1">
              <a:lnSpc>
                <a:spcPct val="115000"/>
              </a:lnSpc>
              <a:buSzPct val="45000"/>
              <a:buFontTx/>
              <a:buBlip>
                <a:blip r:embed="rId2"/>
              </a:buBlip>
            </a:pPr>
            <a:r>
              <a:rPr lang="zh-CN" altLang="en-US" sz="2000" dirty="0" smtClean="0">
                <a:ea typeface="黑体" pitchFamily="49" charset="-122"/>
              </a:rPr>
              <a:t>它通常包含我们所希望得到的</a:t>
            </a:r>
            <a:r>
              <a:rPr lang="zh-CN" altLang="en-US" sz="2000" dirty="0" smtClean="0">
                <a:solidFill>
                  <a:srgbClr val="FF0066"/>
                </a:solidFill>
                <a:ea typeface="黑体" pitchFamily="49" charset="-122"/>
              </a:rPr>
              <a:t>确定性成分</a:t>
            </a:r>
            <a:r>
              <a:rPr lang="zh-CN" altLang="en-US" sz="2000" dirty="0" smtClean="0">
                <a:ea typeface="黑体" pitchFamily="49" charset="-122"/>
              </a:rPr>
              <a:t>和采集过程中所得到的</a:t>
            </a:r>
            <a:r>
              <a:rPr lang="zh-CN" altLang="en-US" sz="2000" dirty="0" smtClean="0">
                <a:solidFill>
                  <a:srgbClr val="FF0066"/>
                </a:solidFill>
                <a:ea typeface="黑体" pitchFamily="49" charset="-122"/>
              </a:rPr>
              <a:t>随机成分</a:t>
            </a:r>
            <a:endParaRPr lang="en-US" altLang="zh-CN" sz="2000" dirty="0" smtClean="0">
              <a:ea typeface="黑体" pitchFamily="49" charset="-122"/>
            </a:endParaRPr>
          </a:p>
          <a:p>
            <a:pPr lvl="1" eaLnBrk="1" hangingPunct="1">
              <a:lnSpc>
                <a:spcPct val="115000"/>
              </a:lnSpc>
              <a:buSzPct val="45000"/>
              <a:buFontTx/>
              <a:buBlip>
                <a:blip r:embed="rId2"/>
              </a:buBlip>
            </a:pPr>
            <a:r>
              <a:rPr lang="zh-CN" altLang="en-US" sz="2000" dirty="0" smtClean="0">
                <a:ea typeface="黑体" pitchFamily="49" charset="-122"/>
              </a:rPr>
              <a:t>每个像素的灰度不仅随坐标的不同而不同，也随时间的变化而变化，</a:t>
            </a:r>
            <a:r>
              <a:rPr lang="zh-CN" altLang="en-US" sz="2000" dirty="0" smtClean="0">
                <a:solidFill>
                  <a:srgbClr val="008000"/>
                </a:solidFill>
                <a:ea typeface="黑体" pitchFamily="49" charset="-122"/>
              </a:rPr>
              <a:t>是空间坐标和时间的</a:t>
            </a:r>
            <a:r>
              <a:rPr lang="zh-CN" altLang="en-US" sz="2000" dirty="0" smtClean="0">
                <a:solidFill>
                  <a:srgbClr val="008000"/>
                </a:solidFill>
                <a:ea typeface="黑体" pitchFamily="49" charset="-122"/>
              </a:rPr>
              <a:t>随机场</a:t>
            </a:r>
            <a:endParaRPr lang="en-US" altLang="zh-CN" sz="2000" dirty="0" smtClean="0">
              <a:solidFill>
                <a:srgbClr val="008000"/>
              </a:solidFill>
              <a:ea typeface="黑体" pitchFamily="49" charset="-122"/>
            </a:endParaRPr>
          </a:p>
          <a:p>
            <a:pPr lvl="1" eaLnBrk="1" hangingPunct="1">
              <a:lnSpc>
                <a:spcPct val="115000"/>
              </a:lnSpc>
              <a:buSzPct val="45000"/>
              <a:buFontTx/>
              <a:buBlip>
                <a:blip r:embed="rId2"/>
              </a:buBlip>
            </a:pPr>
            <a:endParaRPr lang="zh-CN" altLang="en-US" sz="2000" dirty="0" smtClean="0">
              <a:ea typeface="黑体" pitchFamily="49" charset="-122"/>
            </a:endParaRPr>
          </a:p>
          <a:p>
            <a:pPr eaLnBrk="1" hangingPunct="1">
              <a:lnSpc>
                <a:spcPct val="115000"/>
              </a:lnSpc>
              <a:buSzPct val="45000"/>
              <a:buFontTx/>
              <a:buBlip>
                <a:blip r:embed="rId2"/>
              </a:buBlip>
            </a:pPr>
            <a:r>
              <a:rPr lang="zh-CN" altLang="en-US" sz="2400" dirty="0" smtClean="0">
                <a:ea typeface="黑体" pitchFamily="49" charset="-122"/>
              </a:rPr>
              <a:t>数字图像</a:t>
            </a:r>
            <a:r>
              <a:rPr lang="zh-CN" altLang="en-US" sz="2400" dirty="0" smtClean="0">
                <a:solidFill>
                  <a:srgbClr val="008000"/>
                </a:solidFill>
                <a:ea typeface="黑体" pitchFamily="49" charset="-122"/>
              </a:rPr>
              <a:t>度量单位</a:t>
            </a:r>
            <a:r>
              <a:rPr lang="zh-CN" altLang="en-US" sz="2400" dirty="0" smtClean="0">
                <a:ea typeface="黑体" pitchFamily="49" charset="-122"/>
              </a:rPr>
              <a:t>可以有多种</a:t>
            </a:r>
            <a:endParaRPr lang="en-US" altLang="zh-CN" sz="2400" dirty="0" smtClean="0">
              <a:ea typeface="黑体" pitchFamily="49" charset="-122"/>
            </a:endParaRPr>
          </a:p>
          <a:p>
            <a:pPr lvl="1" eaLnBrk="1" hangingPunct="1">
              <a:lnSpc>
                <a:spcPct val="115000"/>
              </a:lnSpc>
              <a:buSzPct val="45000"/>
              <a:buFontTx/>
              <a:buBlip>
                <a:blip r:embed="rId2"/>
              </a:buBlip>
            </a:pPr>
            <a:r>
              <a:rPr lang="zh-CN" altLang="en-US" sz="2000" dirty="0" smtClean="0">
                <a:ea typeface="黑体" pitchFamily="49" charset="-122"/>
              </a:rPr>
              <a:t>例如</a:t>
            </a:r>
            <a:endParaRPr lang="en-US" altLang="zh-CN" sz="2000" dirty="0" smtClean="0">
              <a:ea typeface="黑体" pitchFamily="49" charset="-122"/>
            </a:endParaRPr>
          </a:p>
          <a:p>
            <a:pPr lvl="2" eaLnBrk="1" hangingPunct="1">
              <a:lnSpc>
                <a:spcPct val="115000"/>
              </a:lnSpc>
              <a:buSzPct val="45000"/>
              <a:buFontTx/>
              <a:buBlip>
                <a:blip r:embed="rId2"/>
              </a:buBlip>
            </a:pPr>
            <a:r>
              <a:rPr lang="zh-CN" altLang="en-US" sz="1800" dirty="0" smtClean="0">
                <a:ea typeface="黑体" pitchFamily="49" charset="-122"/>
              </a:rPr>
              <a:t>整幅画面（</a:t>
            </a:r>
            <a:r>
              <a:rPr lang="zh-CN" altLang="en-US" sz="1800" dirty="0" smtClean="0">
                <a:solidFill>
                  <a:srgbClr val="008000"/>
                </a:solidFill>
                <a:ea typeface="黑体" pitchFamily="49" charset="-122"/>
              </a:rPr>
              <a:t>帧，场</a:t>
            </a:r>
            <a:r>
              <a:rPr lang="zh-CN" altLang="en-US" sz="1800" dirty="0" smtClean="0">
                <a:ea typeface="黑体" pitchFamily="49" charset="-122"/>
              </a:rPr>
              <a:t>），局部画面（</a:t>
            </a:r>
            <a:r>
              <a:rPr lang="zh-CN" altLang="en-US" sz="1800" dirty="0" smtClean="0">
                <a:solidFill>
                  <a:srgbClr val="008000"/>
                </a:solidFill>
                <a:ea typeface="黑体" pitchFamily="49" charset="-122"/>
              </a:rPr>
              <a:t>窗口，块</a:t>
            </a:r>
            <a:r>
              <a:rPr lang="zh-CN" altLang="en-US" sz="1800" dirty="0" smtClean="0">
                <a:ea typeface="黑体" pitchFamily="49" charset="-122"/>
              </a:rPr>
              <a:t>），</a:t>
            </a:r>
            <a:r>
              <a:rPr lang="zh-CN" altLang="en-US" sz="1800" dirty="0" smtClean="0">
                <a:solidFill>
                  <a:srgbClr val="008000"/>
                </a:solidFill>
                <a:ea typeface="黑体" pitchFamily="49" charset="-122"/>
              </a:rPr>
              <a:t>行，列，像素，频率</a:t>
            </a:r>
            <a:r>
              <a:rPr lang="zh-CN" altLang="en-US" sz="1800" dirty="0" smtClean="0">
                <a:ea typeface="黑体" pitchFamily="49" charset="-122"/>
              </a:rPr>
              <a:t>等</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7353300" y="1003300"/>
            <a:ext cx="1212850" cy="409575"/>
          </a:xfrm>
          <a:prstGeom prst="rect">
            <a:avLst/>
          </a:prstGeom>
          <a:noFill/>
          <a:ln w="12700" cap="sq">
            <a:solidFill>
              <a:schemeClr val="hlink"/>
            </a:solidFill>
            <a:miter lim="800000"/>
            <a:headEnd type="none" w="sm" len="sm"/>
            <a:tailEnd type="none" w="sm" len="sm"/>
          </a:ln>
        </p:spPr>
        <p:txBody>
          <a:bodyPr wrap="none">
            <a:spAutoFit/>
          </a:bodyPr>
          <a:lstStyle/>
          <a:p>
            <a:pPr latinLnBrk="0"/>
            <a:r>
              <a:rPr lang="zh-CN" altLang="en-US" sz="2000">
                <a:latin typeface="Times New Roman" pitchFamily="18" charset="0"/>
                <a:ea typeface="宋体" pitchFamily="2" charset="-122"/>
              </a:rPr>
              <a:t>提取轮廓</a:t>
            </a:r>
          </a:p>
        </p:txBody>
      </p:sp>
      <p:sp>
        <p:nvSpPr>
          <p:cNvPr id="71683" name="Text Box 3"/>
          <p:cNvSpPr txBox="1">
            <a:spLocks noChangeArrowheads="1"/>
          </p:cNvSpPr>
          <p:nvPr/>
        </p:nvSpPr>
        <p:spPr bwMode="auto">
          <a:xfrm>
            <a:off x="7378700" y="1785938"/>
            <a:ext cx="1212850" cy="409575"/>
          </a:xfrm>
          <a:prstGeom prst="rect">
            <a:avLst/>
          </a:prstGeom>
          <a:noFill/>
          <a:ln w="12700" cap="sq">
            <a:solidFill>
              <a:schemeClr val="hlink"/>
            </a:solidFill>
            <a:miter lim="800000"/>
            <a:headEnd type="none" w="sm" len="sm"/>
            <a:tailEnd type="none" w="sm" len="sm"/>
          </a:ln>
        </p:spPr>
        <p:txBody>
          <a:bodyPr wrap="none">
            <a:spAutoFit/>
          </a:bodyPr>
          <a:lstStyle/>
          <a:p>
            <a:pPr latinLnBrk="0"/>
            <a:r>
              <a:rPr lang="zh-CN" altLang="en-US" sz="2000" dirty="0">
                <a:latin typeface="Times New Roman" pitchFamily="18" charset="0"/>
                <a:ea typeface="宋体" pitchFamily="2" charset="-122"/>
              </a:rPr>
              <a:t>车牌定位</a:t>
            </a:r>
          </a:p>
        </p:txBody>
      </p:sp>
      <p:sp>
        <p:nvSpPr>
          <p:cNvPr id="71684" name="Text Box 4"/>
          <p:cNvSpPr txBox="1">
            <a:spLocks noChangeArrowheads="1"/>
          </p:cNvSpPr>
          <p:nvPr/>
        </p:nvSpPr>
        <p:spPr bwMode="auto">
          <a:xfrm>
            <a:off x="7353300" y="2682875"/>
            <a:ext cx="1212850" cy="409575"/>
          </a:xfrm>
          <a:prstGeom prst="rect">
            <a:avLst/>
          </a:prstGeom>
          <a:noFill/>
          <a:ln w="12700" cap="sq">
            <a:solidFill>
              <a:schemeClr val="hlink"/>
            </a:solidFill>
            <a:miter lim="800000"/>
            <a:headEnd type="none" w="sm" len="sm"/>
            <a:tailEnd type="none" w="sm" len="sm"/>
          </a:ln>
        </p:spPr>
        <p:txBody>
          <a:bodyPr wrap="none">
            <a:spAutoFit/>
          </a:bodyPr>
          <a:lstStyle/>
          <a:p>
            <a:pPr latinLnBrk="0"/>
            <a:r>
              <a:rPr lang="zh-CN" altLang="en-US" sz="2000">
                <a:latin typeface="Times New Roman" pitchFamily="18" charset="0"/>
                <a:ea typeface="宋体" pitchFamily="2" charset="-122"/>
              </a:rPr>
              <a:t>车牌识别</a:t>
            </a:r>
          </a:p>
        </p:txBody>
      </p:sp>
      <p:sp>
        <p:nvSpPr>
          <p:cNvPr id="71685" name="AutoShape 5"/>
          <p:cNvSpPr>
            <a:spLocks noChangeArrowheads="1"/>
          </p:cNvSpPr>
          <p:nvPr/>
        </p:nvSpPr>
        <p:spPr bwMode="auto">
          <a:xfrm>
            <a:off x="7686675" y="1401763"/>
            <a:ext cx="485775" cy="404812"/>
          </a:xfrm>
          <a:prstGeom prst="downArrow">
            <a:avLst>
              <a:gd name="adj1" fmla="val 50000"/>
              <a:gd name="adj2" fmla="val 25000"/>
            </a:avLst>
          </a:prstGeom>
          <a:solidFill>
            <a:srgbClr val="4EF2EE"/>
          </a:solidFill>
          <a:ln w="12700" cap="sq">
            <a:solidFill>
              <a:schemeClr val="tx1"/>
            </a:solidFill>
            <a:miter lim="800000"/>
            <a:headEnd type="none" w="sm" len="sm"/>
            <a:tailEnd type="none" w="sm" len="sm"/>
          </a:ln>
        </p:spPr>
        <p:txBody>
          <a:bodyPr wrap="none" anchor="ctr"/>
          <a:lstStyle/>
          <a:p>
            <a:endParaRPr lang="zh-CN" altLang="en-US"/>
          </a:p>
        </p:txBody>
      </p:sp>
      <p:sp>
        <p:nvSpPr>
          <p:cNvPr id="71686" name="AutoShape 6"/>
          <p:cNvSpPr>
            <a:spLocks noChangeArrowheads="1"/>
          </p:cNvSpPr>
          <p:nvPr/>
        </p:nvSpPr>
        <p:spPr bwMode="auto">
          <a:xfrm>
            <a:off x="7699375" y="2201863"/>
            <a:ext cx="485775" cy="455612"/>
          </a:xfrm>
          <a:prstGeom prst="downArrow">
            <a:avLst>
              <a:gd name="adj1" fmla="val 50000"/>
              <a:gd name="adj2" fmla="val 25000"/>
            </a:avLst>
          </a:prstGeom>
          <a:solidFill>
            <a:srgbClr val="4EF2EE"/>
          </a:solidFill>
          <a:ln w="12700" cap="sq">
            <a:solidFill>
              <a:schemeClr val="tx1"/>
            </a:solidFill>
            <a:miter lim="800000"/>
            <a:headEnd type="none" w="sm" len="sm"/>
            <a:tailEnd type="none" w="sm" len="sm"/>
          </a:ln>
        </p:spPr>
        <p:txBody>
          <a:bodyPr wrap="none" anchor="ctr"/>
          <a:lstStyle/>
          <a:p>
            <a:endParaRPr lang="zh-CN" altLang="en-US"/>
          </a:p>
        </p:txBody>
      </p:sp>
      <p:pic>
        <p:nvPicPr>
          <p:cNvPr id="71687" name="Picture 7" descr="ferrari015new"/>
          <p:cNvPicPr>
            <a:picLocks noGrp="1" noChangeAspect="1" noChangeArrowheads="1"/>
          </p:cNvPicPr>
          <p:nvPr>
            <p:ph sz="half" idx="1"/>
          </p:nvPr>
        </p:nvPicPr>
        <p:blipFill>
          <a:blip r:embed="rId2" cstate="print"/>
          <a:srcRect/>
          <a:stretch>
            <a:fillRect/>
          </a:stretch>
        </p:blipFill>
        <p:spPr>
          <a:xfrm>
            <a:off x="360363" y="857250"/>
            <a:ext cx="2979737" cy="2235200"/>
          </a:xfrm>
          <a:noFill/>
        </p:spPr>
      </p:pic>
      <p:pic>
        <p:nvPicPr>
          <p:cNvPr id="71688" name="Picture 8" descr="ferrari015edge"/>
          <p:cNvPicPr>
            <a:picLocks noGrp="1" noChangeAspect="1" noChangeArrowheads="1"/>
          </p:cNvPicPr>
          <p:nvPr>
            <p:ph sz="half" idx="2"/>
          </p:nvPr>
        </p:nvPicPr>
        <p:blipFill>
          <a:blip r:embed="rId3" cstate="print"/>
          <a:srcRect/>
          <a:stretch>
            <a:fillRect/>
          </a:stretch>
        </p:blipFill>
        <p:spPr>
          <a:xfrm>
            <a:off x="3659554" y="873125"/>
            <a:ext cx="2959100" cy="2219325"/>
          </a:xfrm>
          <a:noFill/>
        </p:spPr>
      </p:pic>
      <p:sp>
        <p:nvSpPr>
          <p:cNvPr id="71689" name="Rectangle 9"/>
          <p:cNvSpPr>
            <a:spLocks noChangeArrowheads="1"/>
          </p:cNvSpPr>
          <p:nvPr/>
        </p:nvSpPr>
        <p:spPr bwMode="auto">
          <a:xfrm>
            <a:off x="98425" y="3370640"/>
            <a:ext cx="8578850" cy="1569660"/>
          </a:xfrm>
          <a:prstGeom prst="rect">
            <a:avLst/>
          </a:prstGeom>
          <a:noFill/>
          <a:ln w="9525">
            <a:noFill/>
            <a:miter lim="800000"/>
            <a:headEnd/>
            <a:tailEnd/>
          </a:ln>
        </p:spPr>
        <p:txBody>
          <a:bodyPr>
            <a:spAutoFit/>
          </a:bodyPr>
          <a:lstStyle/>
          <a:p>
            <a:pPr marL="342900" indent="-342900" latinLnBrk="0">
              <a:spcBef>
                <a:spcPct val="20000"/>
              </a:spcBef>
              <a:buClr>
                <a:srgbClr val="CC0066"/>
              </a:buClr>
              <a:buSzPct val="90000"/>
              <a:buFont typeface="Wingdings" pitchFamily="2" charset="2"/>
              <a:buChar char="Ø"/>
            </a:pPr>
            <a:r>
              <a:rPr lang="zh-CN" altLang="en-US" sz="2400" dirty="0"/>
              <a:t>图像分割的基本策略：</a:t>
            </a:r>
          </a:p>
          <a:p>
            <a:pPr marL="800100" lvl="1" indent="-342900">
              <a:spcBef>
                <a:spcPct val="20000"/>
              </a:spcBef>
              <a:buClr>
                <a:srgbClr val="CCFF33"/>
              </a:buClr>
              <a:buSzPct val="70000"/>
              <a:buFont typeface="Wingdings" pitchFamily="2" charset="2"/>
              <a:buChar char="n"/>
            </a:pPr>
            <a:r>
              <a:rPr lang="zh-CN" altLang="en-US" sz="2000" dirty="0">
                <a:solidFill>
                  <a:srgbClr val="0000FF"/>
                </a:solidFill>
              </a:rPr>
              <a:t>把像素按灰度划分到各个物体对应的区域中</a:t>
            </a:r>
            <a:r>
              <a:rPr lang="zh-CN" altLang="en-US" sz="2000" dirty="0" smtClean="0">
                <a:solidFill>
                  <a:srgbClr val="0000FF"/>
                </a:solidFill>
              </a:rPr>
              <a:t>去</a:t>
            </a:r>
            <a:endParaRPr lang="zh-CN" altLang="en-US" sz="2000" dirty="0">
              <a:solidFill>
                <a:srgbClr val="0000FF"/>
              </a:solidFill>
            </a:endParaRPr>
          </a:p>
          <a:p>
            <a:pPr marL="800100" lvl="1" indent="-342900">
              <a:spcBef>
                <a:spcPct val="20000"/>
              </a:spcBef>
              <a:buClr>
                <a:srgbClr val="CCFF33"/>
              </a:buClr>
              <a:buSzPct val="70000"/>
              <a:buFont typeface="Wingdings" pitchFamily="2" charset="2"/>
              <a:buChar char="n"/>
            </a:pPr>
            <a:r>
              <a:rPr lang="zh-CN" altLang="en-US" sz="2000" dirty="0">
                <a:solidFill>
                  <a:srgbClr val="0000FF"/>
                </a:solidFill>
              </a:rPr>
              <a:t>先确定边缘像素点，然后将它们连接起来构成所需的</a:t>
            </a:r>
            <a:r>
              <a:rPr lang="zh-CN" altLang="en-US" sz="2000" dirty="0" smtClean="0">
                <a:solidFill>
                  <a:srgbClr val="0000FF"/>
                </a:solidFill>
              </a:rPr>
              <a:t>边界</a:t>
            </a:r>
            <a:endParaRPr lang="zh-CN" altLang="en-US" sz="2000" dirty="0">
              <a:solidFill>
                <a:srgbClr val="0000FF"/>
              </a:solidFill>
            </a:endParaRPr>
          </a:p>
          <a:p>
            <a:pPr marL="800100" lvl="1" indent="-342900">
              <a:spcBef>
                <a:spcPct val="20000"/>
              </a:spcBef>
              <a:buClr>
                <a:srgbClr val="CCFF33"/>
              </a:buClr>
              <a:buSzPct val="70000"/>
              <a:buFont typeface="Wingdings" pitchFamily="2" charset="2"/>
              <a:buChar char="n"/>
            </a:pPr>
            <a:r>
              <a:rPr lang="zh-CN" altLang="en-US" sz="2000" dirty="0">
                <a:solidFill>
                  <a:srgbClr val="0000FF"/>
                </a:solidFill>
              </a:rPr>
              <a:t>确定存在于区域间的</a:t>
            </a:r>
            <a:r>
              <a:rPr lang="zh-CN" altLang="en-US" sz="2000" dirty="0" smtClean="0">
                <a:solidFill>
                  <a:srgbClr val="0000FF"/>
                </a:solidFill>
              </a:rPr>
              <a:t>边界</a:t>
            </a:r>
            <a:endParaRPr lang="zh-CN" altLang="en-US" sz="2000" dirty="0">
              <a:solidFill>
                <a:srgbClr val="0000FF"/>
              </a:solidFill>
            </a:endParaRPr>
          </a:p>
        </p:txBody>
      </p:sp>
      <p:grpSp>
        <p:nvGrpSpPr>
          <p:cNvPr id="2" name="Group 10"/>
          <p:cNvGrpSpPr>
            <a:grpSpLocks/>
          </p:cNvGrpSpPr>
          <p:nvPr/>
        </p:nvGrpSpPr>
        <p:grpSpPr bwMode="auto">
          <a:xfrm>
            <a:off x="5076825" y="4724400"/>
            <a:ext cx="2882900" cy="1752600"/>
            <a:chOff x="2432" y="2656"/>
            <a:chExt cx="2872" cy="1104"/>
          </a:xfrm>
        </p:grpSpPr>
        <p:sp>
          <p:nvSpPr>
            <p:cNvPr id="71691" name="Rectangle 11"/>
            <p:cNvSpPr>
              <a:spLocks noChangeArrowheads="1"/>
            </p:cNvSpPr>
            <p:nvPr/>
          </p:nvSpPr>
          <p:spPr bwMode="auto">
            <a:xfrm>
              <a:off x="2432" y="2656"/>
              <a:ext cx="2872" cy="1104"/>
            </a:xfrm>
            <a:prstGeom prst="rect">
              <a:avLst/>
            </a:prstGeom>
            <a:solidFill>
              <a:srgbClr val="FF6600"/>
            </a:solidFill>
            <a:ln w="9525">
              <a:solidFill>
                <a:schemeClr val="tx1"/>
              </a:solidFill>
              <a:miter lim="800000"/>
              <a:headEnd/>
              <a:tailEnd/>
            </a:ln>
          </p:spPr>
          <p:txBody>
            <a:bodyPr wrap="none" anchor="ctr"/>
            <a:lstStyle/>
            <a:p>
              <a:endParaRPr lang="zh-CN" altLang="en-US"/>
            </a:p>
          </p:txBody>
        </p:sp>
        <p:sp>
          <p:nvSpPr>
            <p:cNvPr id="71692" name="Freeform 12"/>
            <p:cNvSpPr>
              <a:spLocks/>
            </p:cNvSpPr>
            <p:nvPr/>
          </p:nvSpPr>
          <p:spPr bwMode="auto">
            <a:xfrm>
              <a:off x="2744" y="2792"/>
              <a:ext cx="2352" cy="664"/>
            </a:xfrm>
            <a:custGeom>
              <a:avLst/>
              <a:gdLst>
                <a:gd name="T0" fmla="*/ 56 w 2352"/>
                <a:gd name="T1" fmla="*/ 504 h 664"/>
                <a:gd name="T2" fmla="*/ 88 w 2352"/>
                <a:gd name="T3" fmla="*/ 424 h 664"/>
                <a:gd name="T4" fmla="*/ 256 w 2352"/>
                <a:gd name="T5" fmla="*/ 384 h 664"/>
                <a:gd name="T6" fmla="*/ 536 w 2352"/>
                <a:gd name="T7" fmla="*/ 344 h 664"/>
                <a:gd name="T8" fmla="*/ 664 w 2352"/>
                <a:gd name="T9" fmla="*/ 96 h 664"/>
                <a:gd name="T10" fmla="*/ 872 w 2352"/>
                <a:gd name="T11" fmla="*/ 56 h 664"/>
                <a:gd name="T12" fmla="*/ 1272 w 2352"/>
                <a:gd name="T13" fmla="*/ 0 h 664"/>
                <a:gd name="T14" fmla="*/ 1792 w 2352"/>
                <a:gd name="T15" fmla="*/ 88 h 664"/>
                <a:gd name="T16" fmla="*/ 1936 w 2352"/>
                <a:gd name="T17" fmla="*/ 264 h 664"/>
                <a:gd name="T18" fmla="*/ 2008 w 2352"/>
                <a:gd name="T19" fmla="*/ 312 h 664"/>
                <a:gd name="T20" fmla="*/ 2200 w 2352"/>
                <a:gd name="T21" fmla="*/ 232 h 664"/>
                <a:gd name="T22" fmla="*/ 2296 w 2352"/>
                <a:gd name="T23" fmla="*/ 272 h 664"/>
                <a:gd name="T24" fmla="*/ 2352 w 2352"/>
                <a:gd name="T25" fmla="*/ 512 h 664"/>
                <a:gd name="T26" fmla="*/ 2352 w 2352"/>
                <a:gd name="T27" fmla="*/ 632 h 664"/>
                <a:gd name="T28" fmla="*/ 1816 w 2352"/>
                <a:gd name="T29" fmla="*/ 640 h 664"/>
                <a:gd name="T30" fmla="*/ 1768 w 2352"/>
                <a:gd name="T31" fmla="*/ 496 h 664"/>
                <a:gd name="T32" fmla="*/ 1600 w 2352"/>
                <a:gd name="T33" fmla="*/ 464 h 664"/>
                <a:gd name="T34" fmla="*/ 1520 w 2352"/>
                <a:gd name="T35" fmla="*/ 488 h 664"/>
                <a:gd name="T36" fmla="*/ 1440 w 2352"/>
                <a:gd name="T37" fmla="*/ 584 h 664"/>
                <a:gd name="T38" fmla="*/ 1432 w 2352"/>
                <a:gd name="T39" fmla="*/ 656 h 664"/>
                <a:gd name="T40" fmla="*/ 1344 w 2352"/>
                <a:gd name="T41" fmla="*/ 656 h 664"/>
                <a:gd name="T42" fmla="*/ 704 w 2352"/>
                <a:gd name="T43" fmla="*/ 656 h 664"/>
                <a:gd name="T44" fmla="*/ 640 w 2352"/>
                <a:gd name="T45" fmla="*/ 480 h 664"/>
                <a:gd name="T46" fmla="*/ 472 w 2352"/>
                <a:gd name="T47" fmla="*/ 480 h 664"/>
                <a:gd name="T48" fmla="*/ 352 w 2352"/>
                <a:gd name="T49" fmla="*/ 528 h 664"/>
                <a:gd name="T50" fmla="*/ 320 w 2352"/>
                <a:gd name="T51" fmla="*/ 640 h 664"/>
                <a:gd name="T52" fmla="*/ 280 w 2352"/>
                <a:gd name="T53" fmla="*/ 664 h 664"/>
                <a:gd name="T54" fmla="*/ 0 w 2352"/>
                <a:gd name="T55" fmla="*/ 632 h 664"/>
                <a:gd name="T56" fmla="*/ 8 w 2352"/>
                <a:gd name="T57" fmla="*/ 512 h 664"/>
                <a:gd name="T58" fmla="*/ 56 w 2352"/>
                <a:gd name="T59" fmla="*/ 504 h 6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52"/>
                <a:gd name="T91" fmla="*/ 0 h 664"/>
                <a:gd name="T92" fmla="*/ 2352 w 2352"/>
                <a:gd name="T93" fmla="*/ 664 h 66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52" h="664">
                  <a:moveTo>
                    <a:pt x="56" y="504"/>
                  </a:moveTo>
                  <a:lnTo>
                    <a:pt x="88" y="424"/>
                  </a:lnTo>
                  <a:cubicBezTo>
                    <a:pt x="245" y="383"/>
                    <a:pt x="188" y="384"/>
                    <a:pt x="256" y="384"/>
                  </a:cubicBezTo>
                  <a:lnTo>
                    <a:pt x="536" y="344"/>
                  </a:lnTo>
                  <a:lnTo>
                    <a:pt x="664" y="96"/>
                  </a:lnTo>
                  <a:cubicBezTo>
                    <a:pt x="856" y="54"/>
                    <a:pt x="785" y="56"/>
                    <a:pt x="872" y="56"/>
                  </a:cubicBezTo>
                  <a:lnTo>
                    <a:pt x="1272" y="0"/>
                  </a:lnTo>
                  <a:lnTo>
                    <a:pt x="1792" y="88"/>
                  </a:lnTo>
                  <a:lnTo>
                    <a:pt x="1936" y="264"/>
                  </a:lnTo>
                  <a:lnTo>
                    <a:pt x="2008" y="312"/>
                  </a:lnTo>
                  <a:lnTo>
                    <a:pt x="2200" y="232"/>
                  </a:lnTo>
                  <a:lnTo>
                    <a:pt x="2296" y="272"/>
                  </a:lnTo>
                  <a:lnTo>
                    <a:pt x="2352" y="512"/>
                  </a:lnTo>
                  <a:lnTo>
                    <a:pt x="2352" y="632"/>
                  </a:lnTo>
                  <a:lnTo>
                    <a:pt x="1816" y="640"/>
                  </a:lnTo>
                  <a:lnTo>
                    <a:pt x="1768" y="496"/>
                  </a:lnTo>
                  <a:lnTo>
                    <a:pt x="1600" y="464"/>
                  </a:lnTo>
                  <a:lnTo>
                    <a:pt x="1520" y="488"/>
                  </a:lnTo>
                  <a:lnTo>
                    <a:pt x="1440" y="584"/>
                  </a:lnTo>
                  <a:lnTo>
                    <a:pt x="1432" y="656"/>
                  </a:lnTo>
                  <a:lnTo>
                    <a:pt x="1344" y="656"/>
                  </a:lnTo>
                  <a:lnTo>
                    <a:pt x="704" y="656"/>
                  </a:lnTo>
                  <a:lnTo>
                    <a:pt x="640" y="480"/>
                  </a:lnTo>
                  <a:lnTo>
                    <a:pt x="472" y="480"/>
                  </a:lnTo>
                  <a:lnTo>
                    <a:pt x="352" y="528"/>
                  </a:lnTo>
                  <a:lnTo>
                    <a:pt x="320" y="640"/>
                  </a:lnTo>
                  <a:lnTo>
                    <a:pt x="280" y="664"/>
                  </a:lnTo>
                  <a:lnTo>
                    <a:pt x="0" y="632"/>
                  </a:lnTo>
                  <a:lnTo>
                    <a:pt x="8" y="512"/>
                  </a:lnTo>
                  <a:lnTo>
                    <a:pt x="56" y="504"/>
                  </a:lnTo>
                  <a:close/>
                </a:path>
              </a:pathLst>
            </a:custGeom>
            <a:solidFill>
              <a:srgbClr val="009900"/>
            </a:solidFill>
            <a:ln w="38100" cap="sq" cmpd="sng">
              <a:solidFill>
                <a:schemeClr val="tx1"/>
              </a:solidFill>
              <a:prstDash val="solid"/>
              <a:round/>
              <a:headEnd type="none" w="sm" len="sm"/>
              <a:tailEnd type="none" w="sm" len="sm"/>
            </a:ln>
          </p:spPr>
          <p:txBody>
            <a:bodyPr wrap="none"/>
            <a:lstStyle/>
            <a:p>
              <a:endParaRPr lang="zh-CN" altLang="en-US"/>
            </a:p>
          </p:txBody>
        </p:sp>
        <p:sp>
          <p:nvSpPr>
            <p:cNvPr id="71693" name="Oval 13"/>
            <p:cNvSpPr>
              <a:spLocks noChangeArrowheads="1"/>
            </p:cNvSpPr>
            <p:nvPr/>
          </p:nvSpPr>
          <p:spPr bwMode="auto">
            <a:xfrm>
              <a:off x="4194" y="3256"/>
              <a:ext cx="368" cy="344"/>
            </a:xfrm>
            <a:prstGeom prst="ellipse">
              <a:avLst/>
            </a:prstGeom>
            <a:solidFill>
              <a:srgbClr val="4D4D4D"/>
            </a:solidFill>
            <a:ln w="38100" cap="sq">
              <a:solidFill>
                <a:schemeClr val="tx1"/>
              </a:solidFill>
              <a:round/>
              <a:headEnd type="none" w="sm" len="sm"/>
              <a:tailEnd type="none" w="sm" len="sm"/>
            </a:ln>
          </p:spPr>
          <p:txBody>
            <a:bodyPr wrap="none" anchor="ctr"/>
            <a:lstStyle/>
            <a:p>
              <a:endParaRPr lang="zh-CN" altLang="en-US"/>
            </a:p>
          </p:txBody>
        </p:sp>
        <p:sp>
          <p:nvSpPr>
            <p:cNvPr id="71694" name="Oval 14"/>
            <p:cNvSpPr>
              <a:spLocks noChangeArrowheads="1"/>
            </p:cNvSpPr>
            <p:nvPr/>
          </p:nvSpPr>
          <p:spPr bwMode="auto">
            <a:xfrm>
              <a:off x="3074" y="3256"/>
              <a:ext cx="368" cy="344"/>
            </a:xfrm>
            <a:prstGeom prst="ellipse">
              <a:avLst/>
            </a:prstGeom>
            <a:solidFill>
              <a:srgbClr val="4D4D4D"/>
            </a:solidFill>
            <a:ln w="38100" cap="sq">
              <a:solidFill>
                <a:schemeClr val="tx1"/>
              </a:solidFill>
              <a:round/>
              <a:headEnd type="none" w="sm" len="sm"/>
              <a:tailEnd type="none" w="sm" len="sm"/>
            </a:ln>
          </p:spPr>
          <p:txBody>
            <a:bodyPr wrap="none" anchor="ctr"/>
            <a:lstStyle/>
            <a:p>
              <a:endParaRPr lang="zh-CN" altLang="en-US"/>
            </a:p>
          </p:txBody>
        </p:sp>
        <p:sp>
          <p:nvSpPr>
            <p:cNvPr id="71695" name="Freeform 15"/>
            <p:cNvSpPr>
              <a:spLocks/>
            </p:cNvSpPr>
            <p:nvPr/>
          </p:nvSpPr>
          <p:spPr bwMode="auto">
            <a:xfrm>
              <a:off x="3472" y="2904"/>
              <a:ext cx="992" cy="192"/>
            </a:xfrm>
            <a:custGeom>
              <a:avLst/>
              <a:gdLst>
                <a:gd name="T0" fmla="*/ 368 w 992"/>
                <a:gd name="T1" fmla="*/ 32 h 192"/>
                <a:gd name="T2" fmla="*/ 248 w 992"/>
                <a:gd name="T3" fmla="*/ 16 h 192"/>
                <a:gd name="T4" fmla="*/ 128 w 992"/>
                <a:gd name="T5" fmla="*/ 40 h 192"/>
                <a:gd name="T6" fmla="*/ 40 w 992"/>
                <a:gd name="T7" fmla="*/ 96 h 192"/>
                <a:gd name="T8" fmla="*/ 0 w 992"/>
                <a:gd name="T9" fmla="*/ 192 h 192"/>
                <a:gd name="T10" fmla="*/ 992 w 992"/>
                <a:gd name="T11" fmla="*/ 168 h 192"/>
                <a:gd name="T12" fmla="*/ 912 w 992"/>
                <a:gd name="T13" fmla="*/ 56 h 192"/>
                <a:gd name="T14" fmla="*/ 720 w 992"/>
                <a:gd name="T15" fmla="*/ 16 h 192"/>
                <a:gd name="T16" fmla="*/ 568 w 992"/>
                <a:gd name="T17" fmla="*/ 0 h 192"/>
                <a:gd name="T18" fmla="*/ 480 w 992"/>
                <a:gd name="T19" fmla="*/ 0 h 192"/>
                <a:gd name="T20" fmla="*/ 368 w 992"/>
                <a:gd name="T21" fmla="*/ 3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2"/>
                <a:gd name="T34" fmla="*/ 0 h 192"/>
                <a:gd name="T35" fmla="*/ 992 w 99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2" h="192">
                  <a:moveTo>
                    <a:pt x="368" y="32"/>
                  </a:moveTo>
                  <a:lnTo>
                    <a:pt x="248" y="16"/>
                  </a:lnTo>
                  <a:lnTo>
                    <a:pt x="128" y="40"/>
                  </a:lnTo>
                  <a:lnTo>
                    <a:pt x="40" y="96"/>
                  </a:lnTo>
                  <a:lnTo>
                    <a:pt x="0" y="192"/>
                  </a:lnTo>
                  <a:lnTo>
                    <a:pt x="992" y="168"/>
                  </a:lnTo>
                  <a:lnTo>
                    <a:pt x="912" y="56"/>
                  </a:lnTo>
                  <a:lnTo>
                    <a:pt x="720" y="16"/>
                  </a:lnTo>
                  <a:lnTo>
                    <a:pt x="568" y="0"/>
                  </a:lnTo>
                  <a:lnTo>
                    <a:pt x="480" y="0"/>
                  </a:lnTo>
                  <a:lnTo>
                    <a:pt x="368" y="32"/>
                  </a:lnTo>
                  <a:close/>
                </a:path>
              </a:pathLst>
            </a:custGeom>
            <a:solidFill>
              <a:srgbClr val="4D4D4D"/>
            </a:solidFill>
            <a:ln w="12700" cap="sq" cmpd="sng">
              <a:solidFill>
                <a:schemeClr val="tx1"/>
              </a:solidFill>
              <a:prstDash val="solid"/>
              <a:round/>
              <a:headEnd type="none" w="sm" len="sm"/>
              <a:tailEnd type="none" w="sm" len="sm"/>
            </a:ln>
          </p:spPr>
          <p:txBody>
            <a:bodyPr wrap="none"/>
            <a:lstStyle/>
            <a:p>
              <a:endParaRPr lang="zh-CN" altLang="en-US"/>
            </a:p>
          </p:txBody>
        </p:sp>
      </p:grpSp>
      <p:sp>
        <p:nvSpPr>
          <p:cNvPr id="16" name="Rectangle 2"/>
          <p:cNvSpPr>
            <a:spLocks noGrp="1" noChangeArrowheads="1"/>
          </p:cNvSpPr>
          <p:nvPr>
            <p:ph type="title"/>
          </p:nvPr>
        </p:nvSpPr>
        <p:spPr>
          <a:xfrm>
            <a:off x="1028700" y="101600"/>
            <a:ext cx="8763000" cy="746125"/>
          </a:xfrm>
        </p:spPr>
        <p:txBody>
          <a:bodyPr/>
          <a:lstStyle/>
          <a:p>
            <a:pPr eaLnBrk="1" hangingPunct="1">
              <a:defRPr/>
            </a:pPr>
            <a:r>
              <a:rPr lang="zh-CN" altLang="en-US" sz="3200" dirty="0" smtClean="0">
                <a:solidFill>
                  <a:srgbClr val="0000FF"/>
                </a:solidFill>
                <a:latin typeface="黑体" pitchFamily="49" charset="-122"/>
                <a:ea typeface="黑体" pitchFamily="49" charset="-122"/>
              </a:rPr>
              <a:t>利用</a:t>
            </a:r>
            <a:r>
              <a:rPr lang="zh-CN" altLang="en-US" sz="3200" dirty="0" smtClean="0">
                <a:solidFill>
                  <a:srgbClr val="0000FF"/>
                </a:solidFill>
                <a:latin typeface="黑体" pitchFamily="49" charset="-122"/>
                <a:ea typeface="黑体" pitchFamily="49" charset="-122"/>
              </a:rPr>
              <a:t>图像分割技术的目标检测方法</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175419" y="1069181"/>
            <a:ext cx="8358188" cy="2130425"/>
          </a:xfrm>
        </p:spPr>
        <p:txBody>
          <a:bodyPr/>
          <a:lstStyle/>
          <a:p>
            <a:pPr eaLnBrk="1" hangingPunct="1">
              <a:lnSpc>
                <a:spcPct val="90000"/>
              </a:lnSpc>
              <a:spcAft>
                <a:spcPct val="30000"/>
              </a:spcAft>
              <a:buClr>
                <a:srgbClr val="FF0066"/>
              </a:buClr>
              <a:buSzPct val="90000"/>
              <a:buFont typeface="Wingdings" pitchFamily="2" charset="2"/>
              <a:buChar char="Ø"/>
            </a:pPr>
            <a:r>
              <a:rPr lang="zh-CN" altLang="en-US" sz="2800" dirty="0" smtClean="0">
                <a:solidFill>
                  <a:srgbClr val="CC0066"/>
                </a:solidFill>
                <a:latin typeface="黑体" pitchFamily="49" charset="-122"/>
                <a:ea typeface="黑体" pitchFamily="49" charset="-122"/>
              </a:rPr>
              <a:t>图像分割：</a:t>
            </a:r>
          </a:p>
          <a:p>
            <a:pPr lvl="1" eaLnBrk="1" hangingPunct="1">
              <a:lnSpc>
                <a:spcPct val="90000"/>
              </a:lnSpc>
              <a:buFont typeface="Wingdings" pitchFamily="2" charset="2"/>
              <a:buChar char="l"/>
            </a:pPr>
            <a:r>
              <a:rPr lang="zh-CN" altLang="en-US" sz="2400" dirty="0" smtClean="0">
                <a:latin typeface="宋体" pitchFamily="2" charset="-122"/>
                <a:ea typeface="宋体" pitchFamily="2" charset="-122"/>
              </a:rPr>
              <a:t>将</a:t>
            </a:r>
            <a:r>
              <a:rPr lang="zh-CN" altLang="en-US" sz="2400" dirty="0" smtClean="0">
                <a:latin typeface="宋体" pitchFamily="2" charset="-122"/>
                <a:ea typeface="宋体" pitchFamily="2" charset="-122"/>
              </a:rPr>
              <a:t>数字图像划分成与实际目标或区域紧密相关的若干区域的</a:t>
            </a:r>
            <a:r>
              <a:rPr lang="zh-CN" altLang="en-US" sz="2400" dirty="0" smtClean="0">
                <a:latin typeface="宋体" pitchFamily="2" charset="-122"/>
                <a:ea typeface="宋体" pitchFamily="2" charset="-122"/>
              </a:rPr>
              <a:t>过程</a:t>
            </a:r>
            <a:endParaRPr lang="zh-CN" altLang="en-US" sz="2400" dirty="0" smtClean="0">
              <a:latin typeface="宋体" pitchFamily="2" charset="-122"/>
              <a:ea typeface="宋体" pitchFamily="2" charset="-122"/>
            </a:endParaRPr>
          </a:p>
          <a:p>
            <a:pPr eaLnBrk="1" hangingPunct="1">
              <a:lnSpc>
                <a:spcPct val="90000"/>
              </a:lnSpc>
              <a:buClr>
                <a:srgbClr val="CC0066"/>
              </a:buClr>
              <a:buSzPct val="90000"/>
              <a:buFont typeface="Wingdings" pitchFamily="2" charset="2"/>
              <a:buChar char="Ø"/>
            </a:pPr>
            <a:r>
              <a:rPr lang="zh-CN" altLang="en-US" sz="2800" dirty="0" smtClean="0">
                <a:solidFill>
                  <a:srgbClr val="CC0066"/>
                </a:solidFill>
                <a:latin typeface="黑体" pitchFamily="49" charset="-122"/>
                <a:ea typeface="黑体" pitchFamily="49" charset="-122"/>
              </a:rPr>
              <a:t>图像分割与整个图像分析系统的关系</a:t>
            </a:r>
          </a:p>
          <a:p>
            <a:pPr eaLnBrk="1" hangingPunct="1">
              <a:lnSpc>
                <a:spcPct val="90000"/>
              </a:lnSpc>
              <a:buFontTx/>
              <a:buNone/>
            </a:pPr>
            <a:r>
              <a:rPr lang="zh-CN" altLang="en-US" sz="2100" dirty="0" smtClean="0">
                <a:latin typeface="黑体" pitchFamily="49" charset="-122"/>
                <a:ea typeface="黑体" pitchFamily="49" charset="-122"/>
              </a:rPr>
              <a:t>      </a:t>
            </a:r>
          </a:p>
        </p:txBody>
      </p:sp>
      <p:grpSp>
        <p:nvGrpSpPr>
          <p:cNvPr id="2" name="Group 3"/>
          <p:cNvGrpSpPr>
            <a:grpSpLocks/>
          </p:cNvGrpSpPr>
          <p:nvPr/>
        </p:nvGrpSpPr>
        <p:grpSpPr bwMode="auto">
          <a:xfrm>
            <a:off x="971550" y="2349500"/>
            <a:ext cx="7739063" cy="4305300"/>
            <a:chOff x="440" y="1440"/>
            <a:chExt cx="4875" cy="2712"/>
          </a:xfrm>
        </p:grpSpPr>
        <p:sp>
          <p:nvSpPr>
            <p:cNvPr id="72708" name="AutoShape 4"/>
            <p:cNvSpPr>
              <a:spLocks noChangeArrowheads="1"/>
            </p:cNvSpPr>
            <p:nvPr/>
          </p:nvSpPr>
          <p:spPr bwMode="auto">
            <a:xfrm>
              <a:off x="1411" y="2471"/>
              <a:ext cx="240" cy="243"/>
            </a:xfrm>
            <a:prstGeom prst="rightArrow">
              <a:avLst>
                <a:gd name="adj1" fmla="val 50000"/>
                <a:gd name="adj2" fmla="val 25000"/>
              </a:avLst>
            </a:prstGeom>
            <a:solidFill>
              <a:schemeClr val="bg2"/>
            </a:solidFill>
            <a:ln w="9525">
              <a:solidFill>
                <a:schemeClr val="tx1"/>
              </a:solidFill>
              <a:miter lim="800000"/>
              <a:headEnd/>
              <a:tailEnd/>
            </a:ln>
          </p:spPr>
          <p:txBody>
            <a:bodyPr wrap="none" anchor="ctr"/>
            <a:lstStyle/>
            <a:p>
              <a:endParaRPr lang="zh-CN" altLang="en-US"/>
            </a:p>
          </p:txBody>
        </p:sp>
        <p:sp>
          <p:nvSpPr>
            <p:cNvPr id="72709" name="Rectangle 5"/>
            <p:cNvSpPr>
              <a:spLocks noChangeArrowheads="1"/>
            </p:cNvSpPr>
            <p:nvPr/>
          </p:nvSpPr>
          <p:spPr bwMode="auto">
            <a:xfrm>
              <a:off x="731" y="2367"/>
              <a:ext cx="720" cy="416"/>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预处理</a:t>
              </a:r>
            </a:p>
          </p:txBody>
        </p:sp>
        <p:sp>
          <p:nvSpPr>
            <p:cNvPr id="72710" name="AutoShape 6"/>
            <p:cNvSpPr>
              <a:spLocks noChangeArrowheads="1"/>
            </p:cNvSpPr>
            <p:nvPr/>
          </p:nvSpPr>
          <p:spPr bwMode="auto">
            <a:xfrm>
              <a:off x="440" y="2471"/>
              <a:ext cx="280" cy="243"/>
            </a:xfrm>
            <a:prstGeom prst="rightArrow">
              <a:avLst>
                <a:gd name="adj1" fmla="val 50000"/>
                <a:gd name="adj2" fmla="val 28807"/>
              </a:avLst>
            </a:prstGeom>
            <a:solidFill>
              <a:schemeClr val="bg2"/>
            </a:solidFill>
            <a:ln w="9525">
              <a:solidFill>
                <a:schemeClr val="tx1"/>
              </a:solidFill>
              <a:miter lim="800000"/>
              <a:headEnd/>
              <a:tailEnd/>
            </a:ln>
          </p:spPr>
          <p:txBody>
            <a:bodyPr wrap="none" anchor="ctr"/>
            <a:lstStyle/>
            <a:p>
              <a:endParaRPr lang="zh-CN" altLang="en-US"/>
            </a:p>
          </p:txBody>
        </p:sp>
        <p:sp>
          <p:nvSpPr>
            <p:cNvPr id="72711" name="Rectangle 7"/>
            <p:cNvSpPr>
              <a:spLocks noChangeArrowheads="1"/>
            </p:cNvSpPr>
            <p:nvPr/>
          </p:nvSpPr>
          <p:spPr bwMode="auto">
            <a:xfrm>
              <a:off x="1651" y="2367"/>
              <a:ext cx="920" cy="416"/>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图像分割</a:t>
              </a:r>
            </a:p>
          </p:txBody>
        </p:sp>
        <p:sp>
          <p:nvSpPr>
            <p:cNvPr id="72712" name="AutoShape 8"/>
            <p:cNvSpPr>
              <a:spLocks noChangeArrowheads="1"/>
            </p:cNvSpPr>
            <p:nvPr/>
          </p:nvSpPr>
          <p:spPr bwMode="auto">
            <a:xfrm>
              <a:off x="3811" y="2471"/>
              <a:ext cx="280" cy="243"/>
            </a:xfrm>
            <a:prstGeom prst="rightArrow">
              <a:avLst>
                <a:gd name="adj1" fmla="val 50000"/>
                <a:gd name="adj2" fmla="val 28807"/>
              </a:avLst>
            </a:prstGeom>
            <a:solidFill>
              <a:schemeClr val="bg2"/>
            </a:solidFill>
            <a:ln w="9525">
              <a:solidFill>
                <a:schemeClr val="tx1"/>
              </a:solidFill>
              <a:miter lim="800000"/>
              <a:headEnd/>
              <a:tailEnd/>
            </a:ln>
          </p:spPr>
          <p:txBody>
            <a:bodyPr wrap="none" anchor="ctr"/>
            <a:lstStyle/>
            <a:p>
              <a:endParaRPr lang="zh-CN" altLang="en-US"/>
            </a:p>
          </p:txBody>
        </p:sp>
        <p:sp>
          <p:nvSpPr>
            <p:cNvPr id="72713" name="Rectangle 9"/>
            <p:cNvSpPr>
              <a:spLocks noChangeArrowheads="1"/>
            </p:cNvSpPr>
            <p:nvPr/>
          </p:nvSpPr>
          <p:spPr bwMode="auto">
            <a:xfrm>
              <a:off x="2811" y="2367"/>
              <a:ext cx="1040" cy="416"/>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特征提取</a:t>
              </a:r>
            </a:p>
          </p:txBody>
        </p:sp>
        <p:sp>
          <p:nvSpPr>
            <p:cNvPr id="72714" name="Rectangle 10"/>
            <p:cNvSpPr>
              <a:spLocks noChangeArrowheads="1"/>
            </p:cNvSpPr>
            <p:nvPr/>
          </p:nvSpPr>
          <p:spPr bwMode="auto">
            <a:xfrm>
              <a:off x="4218" y="1768"/>
              <a:ext cx="920" cy="415"/>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目标检测</a:t>
              </a:r>
            </a:p>
          </p:txBody>
        </p:sp>
        <p:sp>
          <p:nvSpPr>
            <p:cNvPr id="72715" name="AutoShape 11"/>
            <p:cNvSpPr>
              <a:spLocks noChangeArrowheads="1"/>
            </p:cNvSpPr>
            <p:nvPr/>
          </p:nvSpPr>
          <p:spPr bwMode="auto">
            <a:xfrm>
              <a:off x="2567" y="2472"/>
              <a:ext cx="244" cy="256"/>
            </a:xfrm>
            <a:prstGeom prst="rightArrow">
              <a:avLst>
                <a:gd name="adj1" fmla="val 50000"/>
                <a:gd name="adj2" fmla="val 25000"/>
              </a:avLst>
            </a:prstGeom>
            <a:solidFill>
              <a:schemeClr val="bg2"/>
            </a:solidFill>
            <a:ln w="12700" cap="sq">
              <a:solidFill>
                <a:schemeClr val="tx1"/>
              </a:solidFill>
              <a:miter lim="800000"/>
              <a:headEnd type="none" w="sm" len="sm"/>
              <a:tailEnd type="none" w="sm" len="sm"/>
            </a:ln>
          </p:spPr>
          <p:txBody>
            <a:bodyPr wrap="none" anchor="ctr"/>
            <a:lstStyle/>
            <a:p>
              <a:endParaRPr lang="zh-CN" altLang="en-US"/>
            </a:p>
          </p:txBody>
        </p:sp>
        <p:sp>
          <p:nvSpPr>
            <p:cNvPr id="72716" name="Rectangle 12"/>
            <p:cNvSpPr>
              <a:spLocks noChangeArrowheads="1"/>
            </p:cNvSpPr>
            <p:nvPr/>
          </p:nvSpPr>
          <p:spPr bwMode="auto">
            <a:xfrm>
              <a:off x="4231" y="2389"/>
              <a:ext cx="920" cy="416"/>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目标跟踪</a:t>
              </a:r>
            </a:p>
          </p:txBody>
        </p:sp>
        <p:sp>
          <p:nvSpPr>
            <p:cNvPr id="72717" name="Rectangle 13"/>
            <p:cNvSpPr>
              <a:spLocks noChangeArrowheads="1"/>
            </p:cNvSpPr>
            <p:nvPr/>
          </p:nvSpPr>
          <p:spPr bwMode="auto">
            <a:xfrm>
              <a:off x="4238" y="3017"/>
              <a:ext cx="920" cy="416"/>
            </a:xfrm>
            <a:prstGeom prst="rect">
              <a:avLst/>
            </a:prstGeom>
            <a:solidFill>
              <a:schemeClr val="bg1"/>
            </a:solidFill>
            <a:ln w="9525" algn="ctr">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目标识别</a:t>
              </a:r>
            </a:p>
          </p:txBody>
        </p:sp>
        <p:sp>
          <p:nvSpPr>
            <p:cNvPr id="72718" name="Line 14"/>
            <p:cNvSpPr>
              <a:spLocks noChangeShapeType="1"/>
            </p:cNvSpPr>
            <p:nvPr/>
          </p:nvSpPr>
          <p:spPr bwMode="auto">
            <a:xfrm>
              <a:off x="4694" y="3547"/>
              <a:ext cx="0" cy="464"/>
            </a:xfrm>
            <a:prstGeom prst="line">
              <a:avLst/>
            </a:prstGeom>
            <a:noFill/>
            <a:ln w="76200">
              <a:solidFill>
                <a:schemeClr val="tx1"/>
              </a:solidFill>
              <a:prstDash val="sysDot"/>
              <a:round/>
              <a:headEnd/>
              <a:tailEnd/>
            </a:ln>
          </p:spPr>
          <p:txBody>
            <a:bodyPr/>
            <a:lstStyle/>
            <a:p>
              <a:endParaRPr lang="zh-CN" altLang="en-US"/>
            </a:p>
          </p:txBody>
        </p:sp>
        <p:sp>
          <p:nvSpPr>
            <p:cNvPr id="72719" name="Rectangle 15"/>
            <p:cNvSpPr>
              <a:spLocks noChangeArrowheads="1"/>
            </p:cNvSpPr>
            <p:nvPr/>
          </p:nvSpPr>
          <p:spPr bwMode="auto">
            <a:xfrm>
              <a:off x="4093" y="1440"/>
              <a:ext cx="1222" cy="2712"/>
            </a:xfrm>
            <a:prstGeom prst="rect">
              <a:avLst/>
            </a:prstGeom>
            <a:noFill/>
            <a:ln w="28575">
              <a:solidFill>
                <a:schemeClr val="tx1"/>
              </a:solidFill>
              <a:prstDash val="dash"/>
              <a:miter lim="800000"/>
              <a:headEnd/>
              <a:tailEnd/>
            </a:ln>
          </p:spPr>
          <p:txBody>
            <a:bodyPr wrap="none" anchor="ctr"/>
            <a:lstStyle/>
            <a:p>
              <a:endParaRPr lang="zh-CN" altLang="en-US"/>
            </a:p>
          </p:txBody>
        </p:sp>
      </p:grpSp>
      <p:sp>
        <p:nvSpPr>
          <p:cNvPr id="16" name="Rectangle 2"/>
          <p:cNvSpPr>
            <a:spLocks noGrp="1" noChangeArrowheads="1"/>
          </p:cNvSpPr>
          <p:nvPr>
            <p:ph type="title"/>
          </p:nvPr>
        </p:nvSpPr>
        <p:spPr>
          <a:xfrm>
            <a:off x="1028700" y="101600"/>
            <a:ext cx="8763000" cy="746125"/>
          </a:xfrm>
        </p:spPr>
        <p:txBody>
          <a:bodyPr/>
          <a:lstStyle/>
          <a:p>
            <a:pPr eaLnBrk="1" hangingPunct="1">
              <a:defRPr/>
            </a:pPr>
            <a:r>
              <a:rPr lang="zh-CN" altLang="en-US" sz="3200" dirty="0" smtClean="0">
                <a:solidFill>
                  <a:srgbClr val="0000FF"/>
                </a:solidFill>
                <a:latin typeface="黑体" pitchFamily="49" charset="-122"/>
                <a:ea typeface="黑体" pitchFamily="49" charset="-122"/>
              </a:rPr>
              <a:t>利用</a:t>
            </a:r>
            <a:r>
              <a:rPr lang="zh-CN" altLang="en-US" sz="3200" dirty="0" smtClean="0">
                <a:solidFill>
                  <a:srgbClr val="0000FF"/>
                </a:solidFill>
                <a:latin typeface="黑体" pitchFamily="49" charset="-122"/>
                <a:ea typeface="黑体" pitchFamily="49" charset="-122"/>
              </a:rPr>
              <a:t>图像分割技术的目标检测方法</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39750" y="404813"/>
            <a:ext cx="6553200" cy="898525"/>
          </a:xfrm>
        </p:spPr>
        <p:txBody>
          <a:bodyPr/>
          <a:lstStyle/>
          <a:p>
            <a:pPr eaLnBrk="1" hangingPunct="1">
              <a:buFontTx/>
              <a:buBlip>
                <a:blip r:embed="rId2"/>
              </a:buBlip>
              <a:defRPr/>
            </a:pPr>
            <a:r>
              <a:rPr lang="en-US" altLang="zh-CN" sz="3200" dirty="0" smtClean="0">
                <a:solidFill>
                  <a:srgbClr val="000066"/>
                </a:solidFill>
                <a:latin typeface="黑体" pitchFamily="49" charset="-122"/>
                <a:ea typeface="黑体" pitchFamily="49" charset="-122"/>
              </a:rPr>
              <a:t> </a:t>
            </a:r>
            <a:r>
              <a:rPr lang="zh-CN" altLang="en-US" sz="2800" dirty="0" smtClean="0">
                <a:solidFill>
                  <a:srgbClr val="FF0000"/>
                </a:solidFill>
                <a:latin typeface="黑体" pitchFamily="49" charset="-122"/>
                <a:ea typeface="黑体" pitchFamily="49" charset="-122"/>
              </a:rPr>
              <a:t>基于阈值分割的目标检测</a:t>
            </a:r>
            <a:r>
              <a:rPr lang="zh-CN" altLang="en-US" sz="2800" dirty="0" smtClean="0">
                <a:solidFill>
                  <a:srgbClr val="FF0000"/>
                </a:solidFill>
                <a:latin typeface="黑体" pitchFamily="49" charset="-122"/>
                <a:ea typeface="黑体" pitchFamily="49" charset="-122"/>
              </a:rPr>
              <a:t>方法</a:t>
            </a:r>
            <a:endParaRPr lang="zh-CN" altLang="en-US" sz="3200" dirty="0" smtClean="0">
              <a:solidFill>
                <a:srgbClr val="000066"/>
              </a:solidFill>
              <a:latin typeface="黑体" pitchFamily="49" charset="-122"/>
              <a:ea typeface="黑体" pitchFamily="49" charset="-122"/>
            </a:endParaRPr>
          </a:p>
        </p:txBody>
      </p:sp>
      <p:sp>
        <p:nvSpPr>
          <p:cNvPr id="73731" name="Rectangle 3"/>
          <p:cNvSpPr>
            <a:spLocks noGrp="1" noChangeArrowheads="1"/>
          </p:cNvSpPr>
          <p:nvPr>
            <p:ph type="body" sz="half" idx="1"/>
          </p:nvPr>
        </p:nvSpPr>
        <p:spPr>
          <a:xfrm>
            <a:off x="323851" y="1457325"/>
            <a:ext cx="8515350" cy="3381375"/>
          </a:xfrm>
        </p:spPr>
        <p:txBody>
          <a:bodyPr/>
          <a:lstStyle/>
          <a:p>
            <a:pPr lvl="1" eaLnBrk="1" hangingPunct="1">
              <a:lnSpc>
                <a:spcPct val="105000"/>
              </a:lnSpc>
              <a:spcBef>
                <a:spcPct val="0"/>
              </a:spcBef>
              <a:spcAft>
                <a:spcPct val="25000"/>
              </a:spcAft>
              <a:buClr>
                <a:srgbClr val="CC0066"/>
              </a:buClr>
              <a:buSzPct val="90000"/>
            </a:pPr>
            <a:r>
              <a:rPr lang="zh-CN" altLang="en-US" sz="2000" dirty="0" smtClean="0">
                <a:solidFill>
                  <a:srgbClr val="0000FF"/>
                </a:solidFill>
                <a:latin typeface="黑体" pitchFamily="49" charset="-122"/>
                <a:ea typeface="黑体" pitchFamily="49" charset="-122"/>
              </a:rPr>
              <a:t>阈值</a:t>
            </a:r>
            <a:r>
              <a:rPr lang="zh-CN" altLang="en-US" sz="2000" dirty="0" smtClean="0">
                <a:solidFill>
                  <a:srgbClr val="0000FF"/>
                </a:solidFill>
                <a:latin typeface="黑体" pitchFamily="49" charset="-122"/>
                <a:ea typeface="黑体" pitchFamily="49" charset="-122"/>
              </a:rPr>
              <a:t>分割是一种广泛使用的图像分割技术，它对目标与背景有较强对比的景物的分割特别</a:t>
            </a:r>
            <a:r>
              <a:rPr lang="zh-CN" altLang="en-US" sz="2000" dirty="0" smtClean="0">
                <a:solidFill>
                  <a:srgbClr val="0000FF"/>
                </a:solidFill>
                <a:latin typeface="黑体" pitchFamily="49" charset="-122"/>
                <a:ea typeface="黑体" pitchFamily="49" charset="-122"/>
              </a:rPr>
              <a:t>有用</a:t>
            </a:r>
            <a:endParaRPr lang="en-US" altLang="zh-CN" sz="2000" dirty="0" smtClean="0">
              <a:solidFill>
                <a:srgbClr val="0000FF"/>
              </a:solidFill>
              <a:latin typeface="黑体" pitchFamily="49" charset="-122"/>
              <a:ea typeface="黑体" pitchFamily="49" charset="-122"/>
            </a:endParaRPr>
          </a:p>
          <a:p>
            <a:pPr lvl="2" eaLnBrk="1" hangingPunct="1">
              <a:lnSpc>
                <a:spcPct val="105000"/>
              </a:lnSpc>
              <a:spcBef>
                <a:spcPct val="0"/>
              </a:spcBef>
              <a:spcAft>
                <a:spcPct val="25000"/>
              </a:spcAft>
              <a:buClr>
                <a:srgbClr val="CC0066"/>
              </a:buClr>
              <a:buSzPct val="90000"/>
            </a:pPr>
            <a:r>
              <a:rPr lang="zh-CN" altLang="en-US" sz="1800" dirty="0" smtClean="0">
                <a:latin typeface="黑体" pitchFamily="49" charset="-122"/>
                <a:ea typeface="黑体" pitchFamily="49" charset="-122"/>
              </a:rPr>
              <a:t>计算</a:t>
            </a:r>
            <a:r>
              <a:rPr lang="zh-CN" altLang="en-US" sz="1800" dirty="0" smtClean="0">
                <a:latin typeface="黑体" pitchFamily="49" charset="-122"/>
                <a:ea typeface="黑体" pitchFamily="49" charset="-122"/>
              </a:rPr>
              <a:t>简单，而且总能用封闭而且连通的边界定义不交叠的</a:t>
            </a:r>
            <a:r>
              <a:rPr lang="zh-CN" altLang="en-US" sz="1800" dirty="0" smtClean="0">
                <a:latin typeface="黑体" pitchFamily="49" charset="-122"/>
                <a:ea typeface="黑体" pitchFamily="49" charset="-122"/>
              </a:rPr>
              <a:t>区域</a:t>
            </a:r>
            <a:endParaRPr lang="en-US" altLang="zh-CN" sz="1800" dirty="0" smtClean="0">
              <a:latin typeface="黑体" pitchFamily="49" charset="-122"/>
              <a:ea typeface="黑体" pitchFamily="49" charset="-122"/>
            </a:endParaRPr>
          </a:p>
          <a:p>
            <a:pPr lvl="2" eaLnBrk="1" hangingPunct="1">
              <a:lnSpc>
                <a:spcPct val="105000"/>
              </a:lnSpc>
              <a:spcBef>
                <a:spcPct val="0"/>
              </a:spcBef>
              <a:spcAft>
                <a:spcPct val="25000"/>
              </a:spcAft>
              <a:buClr>
                <a:srgbClr val="CC0066"/>
              </a:buClr>
              <a:buSzPct val="90000"/>
            </a:pPr>
            <a:r>
              <a:rPr lang="zh-CN" altLang="en-US" sz="1800" dirty="0" smtClean="0">
                <a:latin typeface="黑体" pitchFamily="49" charset="-122"/>
                <a:ea typeface="黑体" pitchFamily="49" charset="-122"/>
              </a:rPr>
              <a:t>利用</a:t>
            </a:r>
            <a:r>
              <a:rPr lang="zh-CN" altLang="en-US" sz="1800" dirty="0" smtClean="0">
                <a:latin typeface="黑体" pitchFamily="49" charset="-122"/>
                <a:ea typeface="黑体" pitchFamily="49" charset="-122"/>
              </a:rPr>
              <a:t>了图像中要提取的目标与其背景</a:t>
            </a:r>
            <a:r>
              <a:rPr lang="zh-CN" altLang="en-US" sz="1800" dirty="0" smtClean="0">
                <a:solidFill>
                  <a:srgbClr val="CC0066"/>
                </a:solidFill>
                <a:latin typeface="黑体" pitchFamily="49" charset="-122"/>
                <a:ea typeface="黑体" pitchFamily="49" charset="-122"/>
              </a:rPr>
              <a:t>在灰度特性上的差异</a:t>
            </a:r>
            <a:r>
              <a:rPr lang="zh-CN" altLang="en-US" sz="1800" dirty="0" smtClean="0">
                <a:latin typeface="黑体" pitchFamily="49" charset="-122"/>
                <a:ea typeface="黑体" pitchFamily="49" charset="-122"/>
              </a:rPr>
              <a:t>，把图像视为具有不同灰度级的两类区域（目标和背景）的</a:t>
            </a:r>
            <a:r>
              <a:rPr lang="zh-CN" altLang="en-US" sz="1800" dirty="0" smtClean="0">
                <a:latin typeface="黑体" pitchFamily="49" charset="-122"/>
                <a:ea typeface="黑体" pitchFamily="49" charset="-122"/>
              </a:rPr>
              <a:t>组合</a:t>
            </a:r>
            <a:endParaRPr lang="zh-CN" altLang="en-US" sz="1800" dirty="0" smtClean="0">
              <a:latin typeface="黑体" pitchFamily="49" charset="-122"/>
              <a:ea typeface="黑体" pitchFamily="49" charset="-122"/>
            </a:endParaRPr>
          </a:p>
          <a:p>
            <a:pPr lvl="1" eaLnBrk="1" hangingPunct="1">
              <a:lnSpc>
                <a:spcPct val="105000"/>
              </a:lnSpc>
              <a:spcBef>
                <a:spcPct val="0"/>
              </a:spcBef>
              <a:spcAft>
                <a:spcPct val="25000"/>
              </a:spcAft>
              <a:buClr>
                <a:srgbClr val="CC0066"/>
              </a:buClr>
              <a:buSzPct val="90000"/>
            </a:pPr>
            <a:r>
              <a:rPr lang="zh-CN" altLang="en-US" sz="2000" dirty="0" smtClean="0">
                <a:solidFill>
                  <a:srgbClr val="0000FF"/>
                </a:solidFill>
                <a:latin typeface="黑体" pitchFamily="49" charset="-122"/>
                <a:ea typeface="黑体" pitchFamily="49" charset="-122"/>
              </a:rPr>
              <a:t>适用于</a:t>
            </a:r>
            <a:r>
              <a:rPr lang="zh-CN" altLang="en-US" sz="2000" dirty="0" smtClean="0">
                <a:solidFill>
                  <a:srgbClr val="0000FF"/>
                </a:solidFill>
                <a:latin typeface="黑体" pitchFamily="49" charset="-122"/>
                <a:ea typeface="黑体" pitchFamily="49" charset="-122"/>
              </a:rPr>
              <a:t>目标与背景有较强对比度的情况，且背景或目标的灰度比较</a:t>
            </a:r>
            <a:r>
              <a:rPr lang="zh-CN" altLang="en-US" sz="2000" dirty="0" smtClean="0">
                <a:solidFill>
                  <a:srgbClr val="0000FF"/>
                </a:solidFill>
                <a:latin typeface="黑体" pitchFamily="49" charset="-122"/>
                <a:ea typeface="黑体" pitchFamily="49" charset="-122"/>
              </a:rPr>
              <a:t>单一</a:t>
            </a:r>
            <a:endParaRPr lang="en-US" altLang="zh-CN" sz="2000" dirty="0" smtClean="0">
              <a:solidFill>
                <a:srgbClr val="0000FF"/>
              </a:solidFill>
              <a:latin typeface="黑体" pitchFamily="49" charset="-122"/>
              <a:ea typeface="黑体" pitchFamily="49" charset="-122"/>
            </a:endParaRPr>
          </a:p>
          <a:p>
            <a:pPr lvl="1" eaLnBrk="1" hangingPunct="1">
              <a:lnSpc>
                <a:spcPct val="105000"/>
              </a:lnSpc>
              <a:spcBef>
                <a:spcPct val="0"/>
              </a:spcBef>
              <a:spcAft>
                <a:spcPct val="25000"/>
              </a:spcAft>
              <a:buClr>
                <a:srgbClr val="CC0066"/>
              </a:buClr>
              <a:buSzPct val="90000"/>
            </a:pPr>
            <a:r>
              <a:rPr lang="zh-CN" altLang="en-US" sz="2000" dirty="0" smtClean="0">
                <a:solidFill>
                  <a:srgbClr val="0000FF"/>
                </a:solidFill>
                <a:latin typeface="黑体" pitchFamily="49" charset="-122"/>
                <a:ea typeface="黑体" pitchFamily="49" charset="-122"/>
              </a:rPr>
              <a:t>这样</a:t>
            </a:r>
            <a:r>
              <a:rPr lang="zh-CN" altLang="en-US" sz="2000" dirty="0" smtClean="0">
                <a:solidFill>
                  <a:srgbClr val="0000FF"/>
                </a:solidFill>
                <a:latin typeface="黑体" pitchFamily="49" charset="-122"/>
                <a:ea typeface="黑体" pitchFamily="49" charset="-122"/>
              </a:rPr>
              <a:t>可通过先求背景，然后求反得到目标，这种方法能够得到封闭且连通的区域</a:t>
            </a:r>
            <a:r>
              <a:rPr lang="zh-CN" altLang="en-US" sz="2000" dirty="0" smtClean="0">
                <a:solidFill>
                  <a:srgbClr val="0000FF"/>
                </a:solidFill>
                <a:latin typeface="黑体" pitchFamily="49" charset="-122"/>
                <a:ea typeface="黑体" pitchFamily="49" charset="-122"/>
              </a:rPr>
              <a:t>边界</a:t>
            </a:r>
            <a:endParaRPr lang="zh-CN" altLang="en-US" sz="2000" dirty="0" smtClean="0">
              <a:solidFill>
                <a:srgbClr val="0000FF"/>
              </a:solidFill>
              <a:latin typeface="黑体" pitchFamily="49" charset="-122"/>
              <a:ea typeface="黑体" pitchFamily="49" charset="-122"/>
            </a:endParaRPr>
          </a:p>
        </p:txBody>
      </p:sp>
      <p:sp>
        <p:nvSpPr>
          <p:cNvPr id="73732" name="Rectangle 4"/>
          <p:cNvSpPr>
            <a:spLocks noChangeArrowheads="1"/>
          </p:cNvSpPr>
          <p:nvPr/>
        </p:nvSpPr>
        <p:spPr bwMode="auto">
          <a:xfrm>
            <a:off x="0" y="3009900"/>
            <a:ext cx="9144000" cy="0"/>
          </a:xfrm>
          <a:prstGeom prst="rect">
            <a:avLst/>
          </a:prstGeom>
          <a:noFill/>
          <a:ln w="9525">
            <a:noFill/>
            <a:miter lim="800000"/>
            <a:headEnd/>
            <a:tailEnd/>
          </a:ln>
        </p:spPr>
        <p:txBody>
          <a:bodyPr wrap="none" anchor="ctr">
            <a:spAutoFit/>
          </a:bodyPr>
          <a:lstStyle/>
          <a:p>
            <a:endParaRPr lang="zh-CN" altLang="en-US"/>
          </a:p>
        </p:txBody>
      </p:sp>
      <p:sp>
        <p:nvSpPr>
          <p:cNvPr id="7373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3734" name="Rectangle 6"/>
          <p:cNvSpPr>
            <a:spLocks noChangeArrowheads="1"/>
          </p:cNvSpPr>
          <p:nvPr/>
        </p:nvSpPr>
        <p:spPr bwMode="auto">
          <a:xfrm>
            <a:off x="0" y="3009900"/>
            <a:ext cx="9144000" cy="0"/>
          </a:xfrm>
          <a:prstGeom prst="rect">
            <a:avLst/>
          </a:prstGeom>
          <a:noFill/>
          <a:ln w="9525">
            <a:noFill/>
            <a:miter lim="800000"/>
            <a:headEnd/>
            <a:tailEnd/>
          </a:ln>
        </p:spPr>
        <p:txBody>
          <a:bodyPr wrap="none" anchor="ctr">
            <a:spAutoFit/>
          </a:bodyPr>
          <a:lstStyle/>
          <a:p>
            <a:endParaRPr lang="zh-CN" altLang="en-US"/>
          </a:p>
        </p:txBody>
      </p:sp>
      <p:grpSp>
        <p:nvGrpSpPr>
          <p:cNvPr id="2" name="Group 7"/>
          <p:cNvGrpSpPr>
            <a:grpSpLocks/>
          </p:cNvGrpSpPr>
          <p:nvPr/>
        </p:nvGrpSpPr>
        <p:grpSpPr bwMode="auto">
          <a:xfrm>
            <a:off x="494507" y="4510088"/>
            <a:ext cx="5175250" cy="2047875"/>
            <a:chOff x="767" y="2568"/>
            <a:chExt cx="3260" cy="1290"/>
          </a:xfrm>
        </p:grpSpPr>
        <p:grpSp>
          <p:nvGrpSpPr>
            <p:cNvPr id="3" name="Group 8"/>
            <p:cNvGrpSpPr>
              <a:grpSpLocks/>
            </p:cNvGrpSpPr>
            <p:nvPr/>
          </p:nvGrpSpPr>
          <p:grpSpPr bwMode="auto">
            <a:xfrm>
              <a:off x="767" y="2568"/>
              <a:ext cx="3002" cy="1200"/>
              <a:chOff x="554" y="2562"/>
              <a:chExt cx="3002" cy="1200"/>
            </a:xfrm>
          </p:grpSpPr>
          <p:sp>
            <p:nvSpPr>
              <p:cNvPr id="73748" name="Rectangle 9"/>
              <p:cNvSpPr>
                <a:spLocks noChangeArrowheads="1"/>
              </p:cNvSpPr>
              <p:nvPr/>
            </p:nvSpPr>
            <p:spPr bwMode="auto">
              <a:xfrm>
                <a:off x="554" y="2853"/>
                <a:ext cx="332" cy="231"/>
              </a:xfrm>
              <a:prstGeom prst="rect">
                <a:avLst/>
              </a:prstGeom>
              <a:noFill/>
              <a:ln w="9525">
                <a:noFill/>
                <a:miter lim="800000"/>
                <a:headEnd/>
                <a:tailEnd/>
              </a:ln>
            </p:spPr>
            <p:txBody>
              <a:bodyPr wrap="none" anchor="ctr">
                <a:spAutoFit/>
              </a:bodyPr>
              <a:lstStyle/>
              <a:p>
                <a:pPr algn="ctr" latinLnBrk="0"/>
                <a:r>
                  <a:rPr lang="en-US" altLang="zh-CN" sz="1800">
                    <a:solidFill>
                      <a:srgbClr val="37F80A"/>
                    </a:solidFill>
                    <a:latin typeface="Times New Roman" pitchFamily="18" charset="0"/>
                    <a:ea typeface="方正大黑简体" pitchFamily="65" charset="-122"/>
                  </a:rPr>
                  <a:t>255</a:t>
                </a:r>
                <a:endParaRPr lang="en-US" altLang="zh-CN" sz="1800" b="1">
                  <a:solidFill>
                    <a:srgbClr val="37F80A"/>
                  </a:solidFill>
                  <a:latin typeface="Times New Roman" pitchFamily="18" charset="0"/>
                  <a:ea typeface="宋体" pitchFamily="2" charset="-122"/>
                </a:endParaRPr>
              </a:p>
            </p:txBody>
          </p:sp>
          <p:sp>
            <p:nvSpPr>
              <p:cNvPr id="73749" name="Rectangle 10"/>
              <p:cNvSpPr>
                <a:spLocks noChangeArrowheads="1"/>
              </p:cNvSpPr>
              <p:nvPr/>
            </p:nvSpPr>
            <p:spPr bwMode="auto">
              <a:xfrm>
                <a:off x="767" y="2562"/>
                <a:ext cx="680" cy="288"/>
              </a:xfrm>
              <a:prstGeom prst="rect">
                <a:avLst/>
              </a:prstGeom>
              <a:noFill/>
              <a:ln w="9525">
                <a:noFill/>
                <a:miter lim="800000"/>
                <a:headEnd/>
                <a:tailEnd/>
              </a:ln>
            </p:spPr>
            <p:txBody>
              <a:bodyPr anchor="ctr">
                <a:spAutoFit/>
              </a:bodyPr>
              <a:lstStyle/>
              <a:p>
                <a:pPr algn="ctr" latinLnBrk="0"/>
                <a:r>
                  <a:rPr lang="en-US" altLang="zh-CN" sz="2400" b="1">
                    <a:solidFill>
                      <a:srgbClr val="37F80A"/>
                    </a:solidFill>
                    <a:latin typeface="方正大黑简体" pitchFamily="65" charset="-122"/>
                    <a:ea typeface="方正大黑简体" pitchFamily="65" charset="-122"/>
                  </a:rPr>
                  <a:t>f(x)</a:t>
                </a:r>
                <a:endParaRPr lang="en-US" altLang="zh-CN" sz="2400" b="1">
                  <a:solidFill>
                    <a:srgbClr val="37F80A"/>
                  </a:solidFill>
                  <a:latin typeface="Times New Roman" pitchFamily="18" charset="0"/>
                  <a:ea typeface="宋体" pitchFamily="2" charset="-122"/>
                </a:endParaRPr>
              </a:p>
            </p:txBody>
          </p:sp>
          <p:sp>
            <p:nvSpPr>
              <p:cNvPr id="73750" name="Rectangle 11"/>
              <p:cNvSpPr>
                <a:spLocks noChangeArrowheads="1"/>
              </p:cNvSpPr>
              <p:nvPr/>
            </p:nvSpPr>
            <p:spPr bwMode="auto">
              <a:xfrm>
                <a:off x="669" y="3330"/>
                <a:ext cx="212" cy="288"/>
              </a:xfrm>
              <a:prstGeom prst="rect">
                <a:avLst/>
              </a:prstGeom>
              <a:noFill/>
              <a:ln w="9525">
                <a:noFill/>
                <a:miter lim="800000"/>
                <a:headEnd/>
                <a:tailEnd/>
              </a:ln>
            </p:spPr>
            <p:txBody>
              <a:bodyPr wrap="none" anchor="ctr">
                <a:spAutoFit/>
              </a:bodyPr>
              <a:lstStyle/>
              <a:p>
                <a:pPr algn="ctr" latinLnBrk="0"/>
                <a:r>
                  <a:rPr lang="en-US" altLang="zh-CN" sz="2400" b="1">
                    <a:solidFill>
                      <a:srgbClr val="37F80A"/>
                    </a:solidFill>
                    <a:latin typeface="方正大黑简体" pitchFamily="65" charset="-122"/>
                    <a:ea typeface="方正大黑简体" pitchFamily="65" charset="-122"/>
                  </a:rPr>
                  <a:t>T</a:t>
                </a:r>
                <a:endParaRPr lang="en-US" altLang="zh-CN" sz="2400" b="1">
                  <a:solidFill>
                    <a:srgbClr val="37F80A"/>
                  </a:solidFill>
                  <a:latin typeface="Times New Roman" pitchFamily="18" charset="0"/>
                  <a:ea typeface="宋体" pitchFamily="2" charset="-122"/>
                </a:endParaRPr>
              </a:p>
            </p:txBody>
          </p:sp>
          <p:sp>
            <p:nvSpPr>
              <p:cNvPr id="73751" name="Line 12"/>
              <p:cNvSpPr>
                <a:spLocks noChangeShapeType="1"/>
              </p:cNvSpPr>
              <p:nvPr/>
            </p:nvSpPr>
            <p:spPr bwMode="auto">
              <a:xfrm>
                <a:off x="767" y="3714"/>
                <a:ext cx="2789"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73752" name="Line 13"/>
              <p:cNvSpPr>
                <a:spLocks noChangeShapeType="1"/>
              </p:cNvSpPr>
              <p:nvPr/>
            </p:nvSpPr>
            <p:spPr bwMode="auto">
              <a:xfrm flipV="1">
                <a:off x="887" y="2706"/>
                <a:ext cx="0" cy="1056"/>
              </a:xfrm>
              <a:prstGeom prst="line">
                <a:avLst/>
              </a:prstGeom>
              <a:noFill/>
              <a:ln w="28575">
                <a:solidFill>
                  <a:schemeClr val="tx1"/>
                </a:solidFill>
                <a:round/>
                <a:headEnd/>
                <a:tailEnd type="triangle" w="med" len="med"/>
              </a:ln>
            </p:spPr>
            <p:txBody>
              <a:bodyPr wrap="none" anchor="ctr"/>
              <a:lstStyle/>
              <a:p>
                <a:endParaRPr lang="zh-CN" altLang="en-US"/>
              </a:p>
            </p:txBody>
          </p:sp>
          <p:sp>
            <p:nvSpPr>
              <p:cNvPr id="73753" name="Line 14"/>
              <p:cNvSpPr>
                <a:spLocks noChangeShapeType="1"/>
              </p:cNvSpPr>
              <p:nvPr/>
            </p:nvSpPr>
            <p:spPr bwMode="auto">
              <a:xfrm>
                <a:off x="847" y="3522"/>
                <a:ext cx="2669" cy="0"/>
              </a:xfrm>
              <a:prstGeom prst="line">
                <a:avLst/>
              </a:prstGeom>
              <a:noFill/>
              <a:ln w="9525">
                <a:solidFill>
                  <a:schemeClr val="tx1"/>
                </a:solidFill>
                <a:prstDash val="dash"/>
                <a:round/>
                <a:headEnd/>
                <a:tailEnd/>
              </a:ln>
            </p:spPr>
            <p:txBody>
              <a:bodyPr wrap="none" anchor="ctr"/>
              <a:lstStyle/>
              <a:p>
                <a:endParaRPr lang="zh-CN" altLang="en-US"/>
              </a:p>
            </p:txBody>
          </p:sp>
          <p:sp>
            <p:nvSpPr>
              <p:cNvPr id="73754" name="Line 15"/>
              <p:cNvSpPr>
                <a:spLocks noChangeShapeType="1"/>
              </p:cNvSpPr>
              <p:nvPr/>
            </p:nvSpPr>
            <p:spPr bwMode="auto">
              <a:xfrm>
                <a:off x="847" y="2932"/>
                <a:ext cx="797" cy="0"/>
              </a:xfrm>
              <a:prstGeom prst="line">
                <a:avLst/>
              </a:prstGeom>
              <a:noFill/>
              <a:ln w="9525">
                <a:solidFill>
                  <a:schemeClr val="tx1"/>
                </a:solidFill>
                <a:prstDash val="dash"/>
                <a:round/>
                <a:headEnd/>
                <a:tailEnd/>
              </a:ln>
            </p:spPr>
            <p:txBody>
              <a:bodyPr wrap="none" anchor="ctr"/>
              <a:lstStyle/>
              <a:p>
                <a:endParaRPr lang="zh-CN" altLang="en-US"/>
              </a:p>
            </p:txBody>
          </p:sp>
          <p:sp>
            <p:nvSpPr>
              <p:cNvPr id="73755" name="Freeform 16"/>
              <p:cNvSpPr>
                <a:spLocks/>
              </p:cNvSpPr>
              <p:nvPr/>
            </p:nvSpPr>
            <p:spPr bwMode="auto">
              <a:xfrm>
                <a:off x="890" y="3539"/>
                <a:ext cx="649" cy="123"/>
              </a:xfrm>
              <a:custGeom>
                <a:avLst/>
                <a:gdLst>
                  <a:gd name="T0" fmla="*/ 0 w 782"/>
                  <a:gd name="T1" fmla="*/ 78 h 123"/>
                  <a:gd name="T2" fmla="*/ 48 w 782"/>
                  <a:gd name="T3" fmla="*/ 45 h 123"/>
                  <a:gd name="T4" fmla="*/ 124 w 782"/>
                  <a:gd name="T5" fmla="*/ 28 h 123"/>
                  <a:gd name="T6" fmla="*/ 158 w 782"/>
                  <a:gd name="T7" fmla="*/ 28 h 123"/>
                  <a:gd name="T8" fmla="*/ 185 w 782"/>
                  <a:gd name="T9" fmla="*/ 36 h 123"/>
                  <a:gd name="T10" fmla="*/ 239 w 782"/>
                  <a:gd name="T11" fmla="*/ 28 h 123"/>
                  <a:gd name="T12" fmla="*/ 321 w 782"/>
                  <a:gd name="T13" fmla="*/ 102 h 123"/>
                  <a:gd name="T14" fmla="*/ 335 w 782"/>
                  <a:gd name="T15" fmla="*/ 119 h 123"/>
                  <a:gd name="T16" fmla="*/ 403 w 782"/>
                  <a:gd name="T17" fmla="*/ 94 h 123"/>
                  <a:gd name="T18" fmla="*/ 410 w 782"/>
                  <a:gd name="T19" fmla="*/ 69 h 123"/>
                  <a:gd name="T20" fmla="*/ 431 w 782"/>
                  <a:gd name="T21" fmla="*/ 61 h 123"/>
                  <a:gd name="T22" fmla="*/ 471 w 782"/>
                  <a:gd name="T23" fmla="*/ 36 h 123"/>
                  <a:gd name="T24" fmla="*/ 533 w 782"/>
                  <a:gd name="T25" fmla="*/ 61 h 123"/>
                  <a:gd name="T26" fmla="*/ 594 w 782"/>
                  <a:gd name="T27" fmla="*/ 53 h 123"/>
                  <a:gd name="T28" fmla="*/ 615 w 782"/>
                  <a:gd name="T29" fmla="*/ 45 h 123"/>
                  <a:gd name="T30" fmla="*/ 649 w 782"/>
                  <a:gd name="T31" fmla="*/ 53 h 1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82"/>
                  <a:gd name="T49" fmla="*/ 0 h 123"/>
                  <a:gd name="T50" fmla="*/ 782 w 782"/>
                  <a:gd name="T51" fmla="*/ 123 h 1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82" h="123">
                    <a:moveTo>
                      <a:pt x="0" y="78"/>
                    </a:moveTo>
                    <a:cubicBezTo>
                      <a:pt x="29" y="49"/>
                      <a:pt x="14" y="29"/>
                      <a:pt x="58" y="45"/>
                    </a:cubicBezTo>
                    <a:cubicBezTo>
                      <a:pt x="96" y="81"/>
                      <a:pt x="111" y="40"/>
                      <a:pt x="149" y="28"/>
                    </a:cubicBezTo>
                    <a:cubicBezTo>
                      <a:pt x="191" y="0"/>
                      <a:pt x="156" y="12"/>
                      <a:pt x="190" y="28"/>
                    </a:cubicBezTo>
                    <a:cubicBezTo>
                      <a:pt x="200" y="33"/>
                      <a:pt x="212" y="33"/>
                      <a:pt x="223" y="36"/>
                    </a:cubicBezTo>
                    <a:cubicBezTo>
                      <a:pt x="245" y="33"/>
                      <a:pt x="266" y="28"/>
                      <a:pt x="288" y="28"/>
                    </a:cubicBezTo>
                    <a:cubicBezTo>
                      <a:pt x="329" y="28"/>
                      <a:pt x="343" y="87"/>
                      <a:pt x="387" y="102"/>
                    </a:cubicBezTo>
                    <a:cubicBezTo>
                      <a:pt x="393" y="108"/>
                      <a:pt x="396" y="118"/>
                      <a:pt x="404" y="119"/>
                    </a:cubicBezTo>
                    <a:cubicBezTo>
                      <a:pt x="425" y="123"/>
                      <a:pt x="466" y="100"/>
                      <a:pt x="486" y="94"/>
                    </a:cubicBezTo>
                    <a:cubicBezTo>
                      <a:pt x="489" y="86"/>
                      <a:pt x="488" y="75"/>
                      <a:pt x="494" y="69"/>
                    </a:cubicBezTo>
                    <a:cubicBezTo>
                      <a:pt x="500" y="63"/>
                      <a:pt x="511" y="65"/>
                      <a:pt x="519" y="61"/>
                    </a:cubicBezTo>
                    <a:cubicBezTo>
                      <a:pt x="600" y="22"/>
                      <a:pt x="492" y="64"/>
                      <a:pt x="568" y="36"/>
                    </a:cubicBezTo>
                    <a:cubicBezTo>
                      <a:pt x="592" y="45"/>
                      <a:pt x="642" y="61"/>
                      <a:pt x="642" y="61"/>
                    </a:cubicBezTo>
                    <a:cubicBezTo>
                      <a:pt x="667" y="58"/>
                      <a:pt x="692" y="57"/>
                      <a:pt x="716" y="53"/>
                    </a:cubicBezTo>
                    <a:cubicBezTo>
                      <a:pt x="725" y="52"/>
                      <a:pt x="732" y="45"/>
                      <a:pt x="741" y="45"/>
                    </a:cubicBezTo>
                    <a:cubicBezTo>
                      <a:pt x="755" y="45"/>
                      <a:pt x="782" y="53"/>
                      <a:pt x="782" y="53"/>
                    </a:cubicBezTo>
                  </a:path>
                </a:pathLst>
              </a:custGeom>
              <a:noFill/>
              <a:ln w="28575" cap="sq" cmpd="sng">
                <a:solidFill>
                  <a:srgbClr val="37F80A"/>
                </a:solidFill>
                <a:prstDash val="solid"/>
                <a:round/>
                <a:headEnd type="none" w="sm" len="sm"/>
                <a:tailEnd type="none" w="sm" len="sm"/>
              </a:ln>
            </p:spPr>
            <p:txBody>
              <a:bodyPr wrap="none"/>
              <a:lstStyle/>
              <a:p>
                <a:endParaRPr lang="zh-CN" altLang="en-US"/>
              </a:p>
            </p:txBody>
          </p:sp>
          <p:sp>
            <p:nvSpPr>
              <p:cNvPr id="73756" name="Freeform 17"/>
              <p:cNvSpPr>
                <a:spLocks/>
              </p:cNvSpPr>
              <p:nvPr/>
            </p:nvSpPr>
            <p:spPr bwMode="auto">
              <a:xfrm>
                <a:off x="1539" y="3084"/>
                <a:ext cx="1976" cy="630"/>
              </a:xfrm>
              <a:custGeom>
                <a:avLst/>
                <a:gdLst>
                  <a:gd name="T0" fmla="*/ 0 w 2370"/>
                  <a:gd name="T1" fmla="*/ 521 h 584"/>
                  <a:gd name="T2" fmla="*/ 42 w 2370"/>
                  <a:gd name="T3" fmla="*/ 388 h 584"/>
                  <a:gd name="T4" fmla="*/ 55 w 2370"/>
                  <a:gd name="T5" fmla="*/ 334 h 584"/>
                  <a:gd name="T6" fmla="*/ 62 w 2370"/>
                  <a:gd name="T7" fmla="*/ 309 h 584"/>
                  <a:gd name="T8" fmla="*/ 103 w 2370"/>
                  <a:gd name="T9" fmla="*/ 175 h 584"/>
                  <a:gd name="T10" fmla="*/ 185 w 2370"/>
                  <a:gd name="T11" fmla="*/ 69 h 584"/>
                  <a:gd name="T12" fmla="*/ 282 w 2370"/>
                  <a:gd name="T13" fmla="*/ 122 h 584"/>
                  <a:gd name="T14" fmla="*/ 302 w 2370"/>
                  <a:gd name="T15" fmla="*/ 105 h 584"/>
                  <a:gd name="T16" fmla="*/ 308 w 2370"/>
                  <a:gd name="T17" fmla="*/ 78 h 584"/>
                  <a:gd name="T18" fmla="*/ 329 w 2370"/>
                  <a:gd name="T19" fmla="*/ 69 h 584"/>
                  <a:gd name="T20" fmla="*/ 398 w 2370"/>
                  <a:gd name="T21" fmla="*/ 33 h 584"/>
                  <a:gd name="T22" fmla="*/ 433 w 2370"/>
                  <a:gd name="T23" fmla="*/ 24 h 584"/>
                  <a:gd name="T24" fmla="*/ 439 w 2370"/>
                  <a:gd name="T25" fmla="*/ 51 h 584"/>
                  <a:gd name="T26" fmla="*/ 460 w 2370"/>
                  <a:gd name="T27" fmla="*/ 59 h 584"/>
                  <a:gd name="T28" fmla="*/ 522 w 2370"/>
                  <a:gd name="T29" fmla="*/ 51 h 584"/>
                  <a:gd name="T30" fmla="*/ 563 w 2370"/>
                  <a:gd name="T31" fmla="*/ 33 h 584"/>
                  <a:gd name="T32" fmla="*/ 638 w 2370"/>
                  <a:gd name="T33" fmla="*/ 69 h 584"/>
                  <a:gd name="T34" fmla="*/ 680 w 2370"/>
                  <a:gd name="T35" fmla="*/ 86 h 584"/>
                  <a:gd name="T36" fmla="*/ 775 w 2370"/>
                  <a:gd name="T37" fmla="*/ 59 h 584"/>
                  <a:gd name="T38" fmla="*/ 816 w 2370"/>
                  <a:gd name="T39" fmla="*/ 42 h 584"/>
                  <a:gd name="T40" fmla="*/ 967 w 2370"/>
                  <a:gd name="T41" fmla="*/ 78 h 584"/>
                  <a:gd name="T42" fmla="*/ 1084 w 2370"/>
                  <a:gd name="T43" fmla="*/ 105 h 584"/>
                  <a:gd name="T44" fmla="*/ 1153 w 2370"/>
                  <a:gd name="T45" fmla="*/ 210 h 584"/>
                  <a:gd name="T46" fmla="*/ 1194 w 2370"/>
                  <a:gd name="T47" fmla="*/ 485 h 584"/>
                  <a:gd name="T48" fmla="*/ 1235 w 2370"/>
                  <a:gd name="T49" fmla="*/ 548 h 584"/>
                  <a:gd name="T50" fmla="*/ 1276 w 2370"/>
                  <a:gd name="T51" fmla="*/ 565 h 584"/>
                  <a:gd name="T52" fmla="*/ 1290 w 2370"/>
                  <a:gd name="T53" fmla="*/ 584 h 584"/>
                  <a:gd name="T54" fmla="*/ 1332 w 2370"/>
                  <a:gd name="T55" fmla="*/ 601 h 584"/>
                  <a:gd name="T56" fmla="*/ 1366 w 2370"/>
                  <a:gd name="T57" fmla="*/ 628 h 584"/>
                  <a:gd name="T58" fmla="*/ 1407 w 2370"/>
                  <a:gd name="T59" fmla="*/ 611 h 584"/>
                  <a:gd name="T60" fmla="*/ 1441 w 2370"/>
                  <a:gd name="T61" fmla="*/ 530 h 584"/>
                  <a:gd name="T62" fmla="*/ 1544 w 2370"/>
                  <a:gd name="T63" fmla="*/ 565 h 584"/>
                  <a:gd name="T64" fmla="*/ 1598 w 2370"/>
                  <a:gd name="T65" fmla="*/ 584 h 584"/>
                  <a:gd name="T66" fmla="*/ 1640 w 2370"/>
                  <a:gd name="T67" fmla="*/ 557 h 584"/>
                  <a:gd name="T68" fmla="*/ 1695 w 2370"/>
                  <a:gd name="T69" fmla="*/ 504 h 584"/>
                  <a:gd name="T70" fmla="*/ 1825 w 2370"/>
                  <a:gd name="T71" fmla="*/ 584 h 584"/>
                  <a:gd name="T72" fmla="*/ 1976 w 2370"/>
                  <a:gd name="T73" fmla="*/ 601 h 5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70"/>
                  <a:gd name="T112" fmla="*/ 0 h 584"/>
                  <a:gd name="T113" fmla="*/ 2370 w 2370"/>
                  <a:gd name="T114" fmla="*/ 584 h 5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70" h="584">
                    <a:moveTo>
                      <a:pt x="0" y="483"/>
                    </a:moveTo>
                    <a:cubicBezTo>
                      <a:pt x="10" y="440"/>
                      <a:pt x="17" y="391"/>
                      <a:pt x="50" y="360"/>
                    </a:cubicBezTo>
                    <a:cubicBezTo>
                      <a:pt x="55" y="343"/>
                      <a:pt x="61" y="327"/>
                      <a:pt x="66" y="310"/>
                    </a:cubicBezTo>
                    <a:cubicBezTo>
                      <a:pt x="69" y="302"/>
                      <a:pt x="74" y="286"/>
                      <a:pt x="74" y="286"/>
                    </a:cubicBezTo>
                    <a:cubicBezTo>
                      <a:pt x="82" y="231"/>
                      <a:pt x="85" y="201"/>
                      <a:pt x="124" y="162"/>
                    </a:cubicBezTo>
                    <a:cubicBezTo>
                      <a:pt x="138" y="121"/>
                      <a:pt x="181" y="78"/>
                      <a:pt x="222" y="64"/>
                    </a:cubicBezTo>
                    <a:cubicBezTo>
                      <a:pt x="289" y="75"/>
                      <a:pt x="287" y="80"/>
                      <a:pt x="338" y="113"/>
                    </a:cubicBezTo>
                    <a:cubicBezTo>
                      <a:pt x="346" y="108"/>
                      <a:pt x="356" y="105"/>
                      <a:pt x="362" y="97"/>
                    </a:cubicBezTo>
                    <a:cubicBezTo>
                      <a:pt x="367" y="90"/>
                      <a:pt x="364" y="78"/>
                      <a:pt x="370" y="72"/>
                    </a:cubicBezTo>
                    <a:cubicBezTo>
                      <a:pt x="376" y="66"/>
                      <a:pt x="387" y="67"/>
                      <a:pt x="395" y="64"/>
                    </a:cubicBezTo>
                    <a:cubicBezTo>
                      <a:pt x="423" y="54"/>
                      <a:pt x="449" y="40"/>
                      <a:pt x="477" y="31"/>
                    </a:cubicBezTo>
                    <a:cubicBezTo>
                      <a:pt x="490" y="18"/>
                      <a:pt x="497" y="0"/>
                      <a:pt x="519" y="22"/>
                    </a:cubicBezTo>
                    <a:cubicBezTo>
                      <a:pt x="525" y="28"/>
                      <a:pt x="521" y="41"/>
                      <a:pt x="527" y="47"/>
                    </a:cubicBezTo>
                    <a:cubicBezTo>
                      <a:pt x="533" y="53"/>
                      <a:pt x="544" y="52"/>
                      <a:pt x="552" y="55"/>
                    </a:cubicBezTo>
                    <a:cubicBezTo>
                      <a:pt x="577" y="52"/>
                      <a:pt x="602" y="52"/>
                      <a:pt x="626" y="47"/>
                    </a:cubicBezTo>
                    <a:cubicBezTo>
                      <a:pt x="643" y="44"/>
                      <a:pt x="675" y="31"/>
                      <a:pt x="675" y="31"/>
                    </a:cubicBezTo>
                    <a:cubicBezTo>
                      <a:pt x="715" y="39"/>
                      <a:pt x="728" y="53"/>
                      <a:pt x="765" y="64"/>
                    </a:cubicBezTo>
                    <a:cubicBezTo>
                      <a:pt x="782" y="69"/>
                      <a:pt x="815" y="80"/>
                      <a:pt x="815" y="80"/>
                    </a:cubicBezTo>
                    <a:cubicBezTo>
                      <a:pt x="898" y="70"/>
                      <a:pt x="860" y="79"/>
                      <a:pt x="930" y="55"/>
                    </a:cubicBezTo>
                    <a:cubicBezTo>
                      <a:pt x="946" y="49"/>
                      <a:pt x="979" y="39"/>
                      <a:pt x="979" y="39"/>
                    </a:cubicBezTo>
                    <a:cubicBezTo>
                      <a:pt x="1045" y="60"/>
                      <a:pt x="1085" y="66"/>
                      <a:pt x="1160" y="72"/>
                    </a:cubicBezTo>
                    <a:cubicBezTo>
                      <a:pt x="1206" y="87"/>
                      <a:pt x="1254" y="80"/>
                      <a:pt x="1300" y="97"/>
                    </a:cubicBezTo>
                    <a:cubicBezTo>
                      <a:pt x="1336" y="131"/>
                      <a:pt x="1365" y="147"/>
                      <a:pt x="1383" y="195"/>
                    </a:cubicBezTo>
                    <a:cubicBezTo>
                      <a:pt x="1392" y="265"/>
                      <a:pt x="1391" y="386"/>
                      <a:pt x="1432" y="450"/>
                    </a:cubicBezTo>
                    <a:cubicBezTo>
                      <a:pt x="1443" y="466"/>
                      <a:pt x="1462" y="499"/>
                      <a:pt x="1481" y="508"/>
                    </a:cubicBezTo>
                    <a:cubicBezTo>
                      <a:pt x="1497" y="516"/>
                      <a:pt x="1531" y="524"/>
                      <a:pt x="1531" y="524"/>
                    </a:cubicBezTo>
                    <a:cubicBezTo>
                      <a:pt x="1536" y="530"/>
                      <a:pt x="1540" y="538"/>
                      <a:pt x="1547" y="541"/>
                    </a:cubicBezTo>
                    <a:cubicBezTo>
                      <a:pt x="1563" y="549"/>
                      <a:pt x="1597" y="557"/>
                      <a:pt x="1597" y="557"/>
                    </a:cubicBezTo>
                    <a:cubicBezTo>
                      <a:pt x="1608" y="569"/>
                      <a:pt x="1617" y="584"/>
                      <a:pt x="1638" y="582"/>
                    </a:cubicBezTo>
                    <a:cubicBezTo>
                      <a:pt x="1655" y="580"/>
                      <a:pt x="1687" y="566"/>
                      <a:pt x="1687" y="566"/>
                    </a:cubicBezTo>
                    <a:cubicBezTo>
                      <a:pt x="1695" y="526"/>
                      <a:pt x="1690" y="505"/>
                      <a:pt x="1728" y="491"/>
                    </a:cubicBezTo>
                    <a:cubicBezTo>
                      <a:pt x="1855" y="505"/>
                      <a:pt x="1774" y="499"/>
                      <a:pt x="1852" y="524"/>
                    </a:cubicBezTo>
                    <a:cubicBezTo>
                      <a:pt x="1875" y="548"/>
                      <a:pt x="1886" y="551"/>
                      <a:pt x="1917" y="541"/>
                    </a:cubicBezTo>
                    <a:cubicBezTo>
                      <a:pt x="1981" y="497"/>
                      <a:pt x="1905" y="546"/>
                      <a:pt x="1967" y="516"/>
                    </a:cubicBezTo>
                    <a:cubicBezTo>
                      <a:pt x="1992" y="504"/>
                      <a:pt x="2010" y="482"/>
                      <a:pt x="2033" y="467"/>
                    </a:cubicBezTo>
                    <a:cubicBezTo>
                      <a:pt x="2110" y="480"/>
                      <a:pt x="2127" y="503"/>
                      <a:pt x="2189" y="541"/>
                    </a:cubicBezTo>
                    <a:cubicBezTo>
                      <a:pt x="2238" y="571"/>
                      <a:pt x="2313" y="557"/>
                      <a:pt x="2370" y="557"/>
                    </a:cubicBezTo>
                  </a:path>
                </a:pathLst>
              </a:custGeom>
              <a:noFill/>
              <a:ln w="38100" cap="sq" cmpd="sng">
                <a:solidFill>
                  <a:srgbClr val="37F80A"/>
                </a:solidFill>
                <a:prstDash val="solid"/>
                <a:round/>
                <a:headEnd type="none" w="sm" len="sm"/>
                <a:tailEnd type="none" w="sm" len="sm"/>
              </a:ln>
            </p:spPr>
            <p:txBody>
              <a:bodyPr wrap="none"/>
              <a:lstStyle/>
              <a:p>
                <a:endParaRPr lang="zh-CN" altLang="en-US"/>
              </a:p>
            </p:txBody>
          </p:sp>
          <p:sp>
            <p:nvSpPr>
              <p:cNvPr id="73757" name="Freeform 18"/>
              <p:cNvSpPr>
                <a:spLocks/>
              </p:cNvSpPr>
              <p:nvPr/>
            </p:nvSpPr>
            <p:spPr bwMode="auto">
              <a:xfrm>
                <a:off x="886" y="2926"/>
                <a:ext cx="2629" cy="788"/>
              </a:xfrm>
              <a:custGeom>
                <a:avLst/>
                <a:gdLst>
                  <a:gd name="T0" fmla="*/ 0 w 3072"/>
                  <a:gd name="T1" fmla="*/ 788 h 528"/>
                  <a:gd name="T2" fmla="*/ 698 w 3072"/>
                  <a:gd name="T3" fmla="*/ 788 h 528"/>
                  <a:gd name="T4" fmla="*/ 698 w 3072"/>
                  <a:gd name="T5" fmla="*/ 0 h 528"/>
                  <a:gd name="T6" fmla="*/ 1849 w 3072"/>
                  <a:gd name="T7" fmla="*/ 0 h 528"/>
                  <a:gd name="T8" fmla="*/ 1849 w 3072"/>
                  <a:gd name="T9" fmla="*/ 788 h 528"/>
                  <a:gd name="T10" fmla="*/ 2629 w 3072"/>
                  <a:gd name="T11" fmla="*/ 788 h 528"/>
                  <a:gd name="T12" fmla="*/ 0 60000 65536"/>
                  <a:gd name="T13" fmla="*/ 0 60000 65536"/>
                  <a:gd name="T14" fmla="*/ 0 60000 65536"/>
                  <a:gd name="T15" fmla="*/ 0 60000 65536"/>
                  <a:gd name="T16" fmla="*/ 0 60000 65536"/>
                  <a:gd name="T17" fmla="*/ 0 60000 65536"/>
                  <a:gd name="T18" fmla="*/ 0 w 3072"/>
                  <a:gd name="T19" fmla="*/ 0 h 528"/>
                  <a:gd name="T20" fmla="*/ 3072 w 3072"/>
                  <a:gd name="T21" fmla="*/ 528 h 528"/>
                </a:gdLst>
                <a:ahLst/>
                <a:cxnLst>
                  <a:cxn ang="T12">
                    <a:pos x="T0" y="T1"/>
                  </a:cxn>
                  <a:cxn ang="T13">
                    <a:pos x="T2" y="T3"/>
                  </a:cxn>
                  <a:cxn ang="T14">
                    <a:pos x="T4" y="T5"/>
                  </a:cxn>
                  <a:cxn ang="T15">
                    <a:pos x="T6" y="T7"/>
                  </a:cxn>
                  <a:cxn ang="T16">
                    <a:pos x="T8" y="T9"/>
                  </a:cxn>
                  <a:cxn ang="T17">
                    <a:pos x="T10" y="T11"/>
                  </a:cxn>
                </a:cxnLst>
                <a:rect l="T18" t="T19" r="T20" b="T21"/>
                <a:pathLst>
                  <a:path w="3072" h="528">
                    <a:moveTo>
                      <a:pt x="0" y="528"/>
                    </a:moveTo>
                    <a:lnTo>
                      <a:pt x="816" y="528"/>
                    </a:lnTo>
                    <a:lnTo>
                      <a:pt x="816" y="0"/>
                    </a:lnTo>
                    <a:lnTo>
                      <a:pt x="2160" y="0"/>
                    </a:lnTo>
                    <a:lnTo>
                      <a:pt x="2160" y="528"/>
                    </a:lnTo>
                    <a:lnTo>
                      <a:pt x="3072" y="528"/>
                    </a:lnTo>
                  </a:path>
                </a:pathLst>
              </a:custGeom>
              <a:noFill/>
              <a:ln w="28575" cap="sq" cmpd="sng">
                <a:solidFill>
                  <a:srgbClr val="FF6600"/>
                </a:solidFill>
                <a:prstDash val="solid"/>
                <a:round/>
                <a:headEnd type="none" w="sm" len="sm"/>
                <a:tailEnd type="none" w="sm" len="sm"/>
              </a:ln>
            </p:spPr>
            <p:txBody>
              <a:bodyPr wrap="none"/>
              <a:lstStyle/>
              <a:p>
                <a:endParaRPr lang="zh-CN" altLang="en-US"/>
              </a:p>
            </p:txBody>
          </p:sp>
        </p:grpSp>
        <p:sp>
          <p:nvSpPr>
            <p:cNvPr id="73747" name="Rectangle 19"/>
            <p:cNvSpPr>
              <a:spLocks noChangeArrowheads="1"/>
            </p:cNvSpPr>
            <p:nvPr/>
          </p:nvSpPr>
          <p:spPr bwMode="auto">
            <a:xfrm>
              <a:off x="3346" y="3570"/>
              <a:ext cx="681" cy="288"/>
            </a:xfrm>
            <a:prstGeom prst="rect">
              <a:avLst/>
            </a:prstGeom>
            <a:noFill/>
            <a:ln w="9525">
              <a:noFill/>
              <a:miter lim="800000"/>
              <a:headEnd/>
              <a:tailEnd/>
            </a:ln>
          </p:spPr>
          <p:txBody>
            <a:bodyPr anchor="ctr">
              <a:spAutoFit/>
            </a:bodyPr>
            <a:lstStyle/>
            <a:p>
              <a:pPr algn="ctr" latinLnBrk="0"/>
              <a:r>
                <a:rPr lang="en-US" altLang="zh-CN" sz="2400" b="1">
                  <a:solidFill>
                    <a:srgbClr val="37F80A"/>
                  </a:solidFill>
                  <a:latin typeface="方正大黑简体" pitchFamily="65" charset="-122"/>
                  <a:ea typeface="方正大黑简体" pitchFamily="65" charset="-122"/>
                </a:rPr>
                <a:t>x</a:t>
              </a:r>
              <a:endParaRPr lang="en-US" altLang="zh-CN" sz="2400" b="1">
                <a:solidFill>
                  <a:srgbClr val="37F80A"/>
                </a:solidFill>
                <a:latin typeface="Times New Roman" pitchFamily="18" charset="0"/>
                <a:ea typeface="宋体" pitchFamily="2" charset="-122"/>
              </a:endParaRPr>
            </a:p>
          </p:txBody>
        </p:sp>
      </p:grpSp>
      <p:grpSp>
        <p:nvGrpSpPr>
          <p:cNvPr id="4" name="Group 20"/>
          <p:cNvGrpSpPr>
            <a:grpSpLocks/>
          </p:cNvGrpSpPr>
          <p:nvPr/>
        </p:nvGrpSpPr>
        <p:grpSpPr bwMode="auto">
          <a:xfrm>
            <a:off x="5383213" y="5087938"/>
            <a:ext cx="1727200" cy="1219200"/>
            <a:chOff x="1048" y="2272"/>
            <a:chExt cx="1088" cy="768"/>
          </a:xfrm>
        </p:grpSpPr>
        <p:sp>
          <p:nvSpPr>
            <p:cNvPr id="73742" name="Rectangle 21"/>
            <p:cNvSpPr>
              <a:spLocks noChangeArrowheads="1"/>
            </p:cNvSpPr>
            <p:nvPr/>
          </p:nvSpPr>
          <p:spPr bwMode="auto">
            <a:xfrm>
              <a:off x="1048" y="2272"/>
              <a:ext cx="1088" cy="768"/>
            </a:xfrm>
            <a:prstGeom prst="rect">
              <a:avLst/>
            </a:prstGeom>
            <a:solidFill>
              <a:srgbClr val="99FFCC"/>
            </a:solidFill>
            <a:ln w="9525">
              <a:solidFill>
                <a:schemeClr val="tx1"/>
              </a:solidFill>
              <a:miter lim="800000"/>
              <a:headEnd/>
              <a:tailEnd/>
            </a:ln>
          </p:spPr>
          <p:txBody>
            <a:bodyPr wrap="none" anchor="ctr"/>
            <a:lstStyle/>
            <a:p>
              <a:endParaRPr lang="zh-CN" altLang="en-US"/>
            </a:p>
          </p:txBody>
        </p:sp>
        <p:grpSp>
          <p:nvGrpSpPr>
            <p:cNvPr id="5" name="Group 22"/>
            <p:cNvGrpSpPr>
              <a:grpSpLocks/>
            </p:cNvGrpSpPr>
            <p:nvPr/>
          </p:nvGrpSpPr>
          <p:grpSpPr bwMode="auto">
            <a:xfrm>
              <a:off x="1267" y="2503"/>
              <a:ext cx="699" cy="179"/>
              <a:chOff x="1640" y="3008"/>
              <a:chExt cx="792" cy="248"/>
            </a:xfrm>
          </p:grpSpPr>
          <p:sp>
            <p:nvSpPr>
              <p:cNvPr id="73744" name="Freeform 23"/>
              <p:cNvSpPr>
                <a:spLocks/>
              </p:cNvSpPr>
              <p:nvPr/>
            </p:nvSpPr>
            <p:spPr bwMode="auto">
              <a:xfrm>
                <a:off x="1640" y="3008"/>
                <a:ext cx="792" cy="184"/>
              </a:xfrm>
              <a:custGeom>
                <a:avLst/>
                <a:gdLst>
                  <a:gd name="T0" fmla="*/ 8 w 792"/>
                  <a:gd name="T1" fmla="*/ 136 h 184"/>
                  <a:gd name="T2" fmla="*/ 24 w 792"/>
                  <a:gd name="T3" fmla="*/ 0 h 184"/>
                  <a:gd name="T4" fmla="*/ 80 w 792"/>
                  <a:gd name="T5" fmla="*/ 120 h 184"/>
                  <a:gd name="T6" fmla="*/ 592 w 792"/>
                  <a:gd name="T7" fmla="*/ 24 h 184"/>
                  <a:gd name="T8" fmla="*/ 664 w 792"/>
                  <a:gd name="T9" fmla="*/ 72 h 184"/>
                  <a:gd name="T10" fmla="*/ 792 w 792"/>
                  <a:gd name="T11" fmla="*/ 120 h 184"/>
                  <a:gd name="T12" fmla="*/ 0 w 792"/>
                  <a:gd name="T13" fmla="*/ 184 h 184"/>
                  <a:gd name="T14" fmla="*/ 8 w 792"/>
                  <a:gd name="T15" fmla="*/ 136 h 184"/>
                  <a:gd name="T16" fmla="*/ 0 60000 65536"/>
                  <a:gd name="T17" fmla="*/ 0 60000 65536"/>
                  <a:gd name="T18" fmla="*/ 0 60000 65536"/>
                  <a:gd name="T19" fmla="*/ 0 60000 65536"/>
                  <a:gd name="T20" fmla="*/ 0 60000 65536"/>
                  <a:gd name="T21" fmla="*/ 0 60000 65536"/>
                  <a:gd name="T22" fmla="*/ 0 60000 65536"/>
                  <a:gd name="T23" fmla="*/ 0 60000 65536"/>
                  <a:gd name="T24" fmla="*/ 0 w 792"/>
                  <a:gd name="T25" fmla="*/ 0 h 184"/>
                  <a:gd name="T26" fmla="*/ 792 w 792"/>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2" h="184">
                    <a:moveTo>
                      <a:pt x="8" y="136"/>
                    </a:moveTo>
                    <a:lnTo>
                      <a:pt x="24" y="0"/>
                    </a:lnTo>
                    <a:lnTo>
                      <a:pt x="80" y="120"/>
                    </a:lnTo>
                    <a:lnTo>
                      <a:pt x="592" y="24"/>
                    </a:lnTo>
                    <a:lnTo>
                      <a:pt x="664" y="72"/>
                    </a:lnTo>
                    <a:lnTo>
                      <a:pt x="792" y="120"/>
                    </a:lnTo>
                    <a:lnTo>
                      <a:pt x="0" y="184"/>
                    </a:lnTo>
                    <a:lnTo>
                      <a:pt x="8" y="136"/>
                    </a:lnTo>
                    <a:close/>
                  </a:path>
                </a:pathLst>
              </a:custGeom>
              <a:solidFill>
                <a:srgbClr val="0066FF"/>
              </a:solidFill>
              <a:ln w="9525">
                <a:solidFill>
                  <a:schemeClr val="tx1"/>
                </a:solidFill>
                <a:round/>
                <a:headEnd/>
                <a:tailEnd/>
              </a:ln>
            </p:spPr>
            <p:txBody>
              <a:bodyPr/>
              <a:lstStyle/>
              <a:p>
                <a:endParaRPr lang="zh-CN" altLang="en-US"/>
              </a:p>
            </p:txBody>
          </p:sp>
          <p:sp>
            <p:nvSpPr>
              <p:cNvPr id="73745" name="Freeform 24"/>
              <p:cNvSpPr>
                <a:spLocks/>
              </p:cNvSpPr>
              <p:nvPr/>
            </p:nvSpPr>
            <p:spPr bwMode="auto">
              <a:xfrm>
                <a:off x="1872" y="3128"/>
                <a:ext cx="392" cy="128"/>
              </a:xfrm>
              <a:custGeom>
                <a:avLst/>
                <a:gdLst>
                  <a:gd name="T0" fmla="*/ 144 w 392"/>
                  <a:gd name="T1" fmla="*/ 0 h 128"/>
                  <a:gd name="T2" fmla="*/ 0 w 392"/>
                  <a:gd name="T3" fmla="*/ 128 h 128"/>
                  <a:gd name="T4" fmla="*/ 104 w 392"/>
                  <a:gd name="T5" fmla="*/ 128 h 128"/>
                  <a:gd name="T6" fmla="*/ 392 w 392"/>
                  <a:gd name="T7" fmla="*/ 0 h 128"/>
                  <a:gd name="T8" fmla="*/ 144 w 392"/>
                  <a:gd name="T9" fmla="*/ 0 h 128"/>
                  <a:gd name="T10" fmla="*/ 0 60000 65536"/>
                  <a:gd name="T11" fmla="*/ 0 60000 65536"/>
                  <a:gd name="T12" fmla="*/ 0 60000 65536"/>
                  <a:gd name="T13" fmla="*/ 0 60000 65536"/>
                  <a:gd name="T14" fmla="*/ 0 60000 65536"/>
                  <a:gd name="T15" fmla="*/ 0 w 392"/>
                  <a:gd name="T16" fmla="*/ 0 h 128"/>
                  <a:gd name="T17" fmla="*/ 392 w 392"/>
                  <a:gd name="T18" fmla="*/ 128 h 128"/>
                </a:gdLst>
                <a:ahLst/>
                <a:cxnLst>
                  <a:cxn ang="T10">
                    <a:pos x="T0" y="T1"/>
                  </a:cxn>
                  <a:cxn ang="T11">
                    <a:pos x="T2" y="T3"/>
                  </a:cxn>
                  <a:cxn ang="T12">
                    <a:pos x="T4" y="T5"/>
                  </a:cxn>
                  <a:cxn ang="T13">
                    <a:pos x="T6" y="T7"/>
                  </a:cxn>
                  <a:cxn ang="T14">
                    <a:pos x="T8" y="T9"/>
                  </a:cxn>
                </a:cxnLst>
                <a:rect l="T15" t="T16" r="T17" b="T18"/>
                <a:pathLst>
                  <a:path w="392" h="128">
                    <a:moveTo>
                      <a:pt x="144" y="0"/>
                    </a:moveTo>
                    <a:lnTo>
                      <a:pt x="0" y="128"/>
                    </a:lnTo>
                    <a:lnTo>
                      <a:pt x="104" y="128"/>
                    </a:lnTo>
                    <a:lnTo>
                      <a:pt x="392" y="0"/>
                    </a:lnTo>
                    <a:lnTo>
                      <a:pt x="144" y="0"/>
                    </a:lnTo>
                    <a:close/>
                  </a:path>
                </a:pathLst>
              </a:custGeom>
              <a:solidFill>
                <a:srgbClr val="0066FF"/>
              </a:solidFill>
              <a:ln w="9525">
                <a:solidFill>
                  <a:schemeClr val="tx1"/>
                </a:solidFill>
                <a:round/>
                <a:headEnd/>
                <a:tailEnd/>
              </a:ln>
            </p:spPr>
            <p:txBody>
              <a:bodyPr/>
              <a:lstStyle/>
              <a:p>
                <a:endParaRPr lang="zh-CN" altLang="en-US"/>
              </a:p>
            </p:txBody>
          </p:sp>
        </p:grpSp>
      </p:grpSp>
      <p:grpSp>
        <p:nvGrpSpPr>
          <p:cNvPr id="6" name="Group 25"/>
          <p:cNvGrpSpPr>
            <a:grpSpLocks/>
          </p:cNvGrpSpPr>
          <p:nvPr/>
        </p:nvGrpSpPr>
        <p:grpSpPr bwMode="auto">
          <a:xfrm>
            <a:off x="7300119" y="5060952"/>
            <a:ext cx="1727200" cy="1219200"/>
            <a:chOff x="4192" y="3278"/>
            <a:chExt cx="1088" cy="768"/>
          </a:xfrm>
        </p:grpSpPr>
        <p:sp>
          <p:nvSpPr>
            <p:cNvPr id="73738" name="Rectangle 26"/>
            <p:cNvSpPr>
              <a:spLocks noChangeArrowheads="1"/>
            </p:cNvSpPr>
            <p:nvPr/>
          </p:nvSpPr>
          <p:spPr bwMode="auto">
            <a:xfrm>
              <a:off x="4192" y="3278"/>
              <a:ext cx="1088" cy="768"/>
            </a:xfrm>
            <a:prstGeom prst="rect">
              <a:avLst/>
            </a:prstGeom>
            <a:solidFill>
              <a:schemeClr val="bg1"/>
            </a:solidFill>
            <a:ln w="9525">
              <a:solidFill>
                <a:schemeClr val="folHlink"/>
              </a:solidFill>
              <a:miter lim="800000"/>
              <a:headEnd/>
              <a:tailEnd/>
            </a:ln>
          </p:spPr>
          <p:txBody>
            <a:bodyPr wrap="none" anchor="ctr"/>
            <a:lstStyle/>
            <a:p>
              <a:endParaRPr lang="zh-CN" altLang="en-US"/>
            </a:p>
          </p:txBody>
        </p:sp>
        <p:grpSp>
          <p:nvGrpSpPr>
            <p:cNvPr id="7" name="Group 27"/>
            <p:cNvGrpSpPr>
              <a:grpSpLocks/>
            </p:cNvGrpSpPr>
            <p:nvPr/>
          </p:nvGrpSpPr>
          <p:grpSpPr bwMode="auto">
            <a:xfrm>
              <a:off x="4411" y="3509"/>
              <a:ext cx="699" cy="179"/>
              <a:chOff x="1640" y="3008"/>
              <a:chExt cx="792" cy="248"/>
            </a:xfrm>
          </p:grpSpPr>
          <p:sp>
            <p:nvSpPr>
              <p:cNvPr id="73740" name="Freeform 28"/>
              <p:cNvSpPr>
                <a:spLocks/>
              </p:cNvSpPr>
              <p:nvPr/>
            </p:nvSpPr>
            <p:spPr bwMode="auto">
              <a:xfrm>
                <a:off x="1640" y="3008"/>
                <a:ext cx="792" cy="184"/>
              </a:xfrm>
              <a:custGeom>
                <a:avLst/>
                <a:gdLst>
                  <a:gd name="T0" fmla="*/ 8 w 792"/>
                  <a:gd name="T1" fmla="*/ 136 h 184"/>
                  <a:gd name="T2" fmla="*/ 24 w 792"/>
                  <a:gd name="T3" fmla="*/ 0 h 184"/>
                  <a:gd name="T4" fmla="*/ 80 w 792"/>
                  <a:gd name="T5" fmla="*/ 120 h 184"/>
                  <a:gd name="T6" fmla="*/ 592 w 792"/>
                  <a:gd name="T7" fmla="*/ 24 h 184"/>
                  <a:gd name="T8" fmla="*/ 664 w 792"/>
                  <a:gd name="T9" fmla="*/ 72 h 184"/>
                  <a:gd name="T10" fmla="*/ 792 w 792"/>
                  <a:gd name="T11" fmla="*/ 120 h 184"/>
                  <a:gd name="T12" fmla="*/ 0 w 792"/>
                  <a:gd name="T13" fmla="*/ 184 h 184"/>
                  <a:gd name="T14" fmla="*/ 8 w 792"/>
                  <a:gd name="T15" fmla="*/ 136 h 184"/>
                  <a:gd name="T16" fmla="*/ 0 60000 65536"/>
                  <a:gd name="T17" fmla="*/ 0 60000 65536"/>
                  <a:gd name="T18" fmla="*/ 0 60000 65536"/>
                  <a:gd name="T19" fmla="*/ 0 60000 65536"/>
                  <a:gd name="T20" fmla="*/ 0 60000 65536"/>
                  <a:gd name="T21" fmla="*/ 0 60000 65536"/>
                  <a:gd name="T22" fmla="*/ 0 60000 65536"/>
                  <a:gd name="T23" fmla="*/ 0 60000 65536"/>
                  <a:gd name="T24" fmla="*/ 0 w 792"/>
                  <a:gd name="T25" fmla="*/ 0 h 184"/>
                  <a:gd name="T26" fmla="*/ 792 w 792"/>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2" h="184">
                    <a:moveTo>
                      <a:pt x="8" y="136"/>
                    </a:moveTo>
                    <a:lnTo>
                      <a:pt x="24" y="0"/>
                    </a:lnTo>
                    <a:lnTo>
                      <a:pt x="80" y="120"/>
                    </a:lnTo>
                    <a:lnTo>
                      <a:pt x="592" y="24"/>
                    </a:lnTo>
                    <a:lnTo>
                      <a:pt x="664" y="72"/>
                    </a:lnTo>
                    <a:lnTo>
                      <a:pt x="792" y="120"/>
                    </a:lnTo>
                    <a:lnTo>
                      <a:pt x="0" y="184"/>
                    </a:lnTo>
                    <a:lnTo>
                      <a:pt x="8" y="136"/>
                    </a:lnTo>
                    <a:close/>
                  </a:path>
                </a:pathLst>
              </a:custGeom>
              <a:solidFill>
                <a:schemeClr val="tx1"/>
              </a:solidFill>
              <a:ln w="9525">
                <a:solidFill>
                  <a:schemeClr val="tx1"/>
                </a:solidFill>
                <a:round/>
                <a:headEnd/>
                <a:tailEnd/>
              </a:ln>
            </p:spPr>
            <p:txBody>
              <a:bodyPr/>
              <a:lstStyle/>
              <a:p>
                <a:endParaRPr lang="zh-CN" altLang="en-US"/>
              </a:p>
            </p:txBody>
          </p:sp>
          <p:sp>
            <p:nvSpPr>
              <p:cNvPr id="73741" name="Freeform 29"/>
              <p:cNvSpPr>
                <a:spLocks/>
              </p:cNvSpPr>
              <p:nvPr/>
            </p:nvSpPr>
            <p:spPr bwMode="auto">
              <a:xfrm>
                <a:off x="1872" y="3128"/>
                <a:ext cx="392" cy="128"/>
              </a:xfrm>
              <a:custGeom>
                <a:avLst/>
                <a:gdLst>
                  <a:gd name="T0" fmla="*/ 144 w 392"/>
                  <a:gd name="T1" fmla="*/ 0 h 128"/>
                  <a:gd name="T2" fmla="*/ 0 w 392"/>
                  <a:gd name="T3" fmla="*/ 128 h 128"/>
                  <a:gd name="T4" fmla="*/ 104 w 392"/>
                  <a:gd name="T5" fmla="*/ 128 h 128"/>
                  <a:gd name="T6" fmla="*/ 392 w 392"/>
                  <a:gd name="T7" fmla="*/ 0 h 128"/>
                  <a:gd name="T8" fmla="*/ 144 w 392"/>
                  <a:gd name="T9" fmla="*/ 0 h 128"/>
                  <a:gd name="T10" fmla="*/ 0 60000 65536"/>
                  <a:gd name="T11" fmla="*/ 0 60000 65536"/>
                  <a:gd name="T12" fmla="*/ 0 60000 65536"/>
                  <a:gd name="T13" fmla="*/ 0 60000 65536"/>
                  <a:gd name="T14" fmla="*/ 0 60000 65536"/>
                  <a:gd name="T15" fmla="*/ 0 w 392"/>
                  <a:gd name="T16" fmla="*/ 0 h 128"/>
                  <a:gd name="T17" fmla="*/ 392 w 392"/>
                  <a:gd name="T18" fmla="*/ 128 h 128"/>
                </a:gdLst>
                <a:ahLst/>
                <a:cxnLst>
                  <a:cxn ang="T10">
                    <a:pos x="T0" y="T1"/>
                  </a:cxn>
                  <a:cxn ang="T11">
                    <a:pos x="T2" y="T3"/>
                  </a:cxn>
                  <a:cxn ang="T12">
                    <a:pos x="T4" y="T5"/>
                  </a:cxn>
                  <a:cxn ang="T13">
                    <a:pos x="T6" y="T7"/>
                  </a:cxn>
                  <a:cxn ang="T14">
                    <a:pos x="T8" y="T9"/>
                  </a:cxn>
                </a:cxnLst>
                <a:rect l="T15" t="T16" r="T17" b="T18"/>
                <a:pathLst>
                  <a:path w="392" h="128">
                    <a:moveTo>
                      <a:pt x="144" y="0"/>
                    </a:moveTo>
                    <a:lnTo>
                      <a:pt x="0" y="128"/>
                    </a:lnTo>
                    <a:lnTo>
                      <a:pt x="104" y="128"/>
                    </a:lnTo>
                    <a:lnTo>
                      <a:pt x="392" y="0"/>
                    </a:lnTo>
                    <a:lnTo>
                      <a:pt x="144" y="0"/>
                    </a:lnTo>
                    <a:close/>
                  </a:path>
                </a:pathLst>
              </a:custGeom>
              <a:solidFill>
                <a:schemeClr val="tx1"/>
              </a:solidFill>
              <a:ln w="9525">
                <a:solidFill>
                  <a:schemeClr val="tx1"/>
                </a:solidFill>
                <a:round/>
                <a:headEnd/>
                <a:tailEnd/>
              </a:ln>
            </p:spPr>
            <p:txBody>
              <a:bodyPr/>
              <a:lstStyle/>
              <a:p>
                <a:endParaRPr lang="zh-CN" altLang="en-US"/>
              </a:p>
            </p:txBody>
          </p:sp>
        </p:grpSp>
      </p:grpSp>
      <p:sp>
        <p:nvSpPr>
          <p:cNvPr id="31" name="Rectangle 2"/>
          <p:cNvSpPr txBox="1">
            <a:spLocks noChangeArrowheads="1"/>
          </p:cNvSpPr>
          <p:nvPr/>
        </p:nvSpPr>
        <p:spPr bwMode="auto">
          <a:xfrm>
            <a:off x="1001713" y="0"/>
            <a:ext cx="8763000" cy="746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a:lstStyle>
          <a:p>
            <a:pPr eaLnBrk="1" hangingPunct="1">
              <a:defRPr/>
            </a:pPr>
            <a:r>
              <a:rPr lang="zh-CN" altLang="en-US" sz="3200" smtClean="0">
                <a:solidFill>
                  <a:srgbClr val="0000FF"/>
                </a:solidFill>
                <a:latin typeface="黑体" pitchFamily="49" charset="-122"/>
                <a:ea typeface="黑体" pitchFamily="49" charset="-122"/>
              </a:rPr>
              <a:t>利用图像分割技术的目标检测方法</a:t>
            </a:r>
            <a:endParaRPr lang="zh-CN" altLang="en-US" sz="3200" dirty="0" smtClean="0">
              <a:solidFill>
                <a:srgbClr val="0000FF"/>
              </a:solidFill>
              <a:latin typeface="黑体" pitchFamily="49" charset="-122"/>
              <a:ea typeface="黑体" pitchFamily="49"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a:xfrm>
            <a:off x="395288" y="1143000"/>
            <a:ext cx="8440737" cy="4845050"/>
          </a:xfrm>
          <a:noFill/>
        </p:spPr>
        <p:txBody>
          <a:bodyPr/>
          <a:lstStyle/>
          <a:p>
            <a:pPr lvl="1" eaLnBrk="1" hangingPunct="1">
              <a:spcAft>
                <a:spcPct val="50000"/>
              </a:spcAft>
              <a:buFont typeface="Wingdings" pitchFamily="2" charset="2"/>
              <a:buChar char="n"/>
            </a:pPr>
            <a:r>
              <a:rPr lang="zh-CN" altLang="en-US" sz="2800" dirty="0" smtClean="0">
                <a:latin typeface="Times New Roman" pitchFamily="18" charset="0"/>
                <a:ea typeface="黑体" pitchFamily="49" charset="-122"/>
              </a:rPr>
              <a:t>几种常用的基于</a:t>
            </a:r>
            <a:r>
              <a:rPr lang="zh-CN" altLang="en-US" sz="2800" dirty="0" smtClean="0">
                <a:latin typeface="仿宋_GB2312" pitchFamily="49" charset="-122"/>
                <a:ea typeface="黑体" pitchFamily="49" charset="-122"/>
              </a:rPr>
              <a:t>阈值分割的检测</a:t>
            </a:r>
            <a:r>
              <a:rPr lang="zh-CN" altLang="en-US" sz="2800" dirty="0" smtClean="0">
                <a:latin typeface="仿宋_GB2312" pitchFamily="49" charset="-122"/>
                <a:ea typeface="黑体" pitchFamily="49" charset="-122"/>
              </a:rPr>
              <a:t>方法</a:t>
            </a:r>
            <a:endParaRPr lang="zh-CN" altLang="en-US" sz="2800" b="1" dirty="0" smtClean="0">
              <a:latin typeface="Times New Roman" pitchFamily="18" charset="0"/>
              <a:ea typeface="仿宋_GB2312" pitchFamily="49" charset="-122"/>
            </a:endParaRPr>
          </a:p>
          <a:p>
            <a:pPr lvl="2" eaLnBrk="1" hangingPunct="1">
              <a:buSzPct val="50000"/>
              <a:buFontTx/>
              <a:buBlip>
                <a:blip r:embed="rId2"/>
              </a:buBlip>
            </a:pPr>
            <a:r>
              <a:rPr lang="zh-CN" altLang="en-US" sz="2400" dirty="0" smtClean="0">
                <a:solidFill>
                  <a:srgbClr val="0000FF"/>
                </a:solidFill>
                <a:latin typeface="Times New Roman" pitchFamily="18" charset="0"/>
                <a:ea typeface="黑体" pitchFamily="49" charset="-122"/>
              </a:rPr>
              <a:t>直方图分割法</a:t>
            </a:r>
          </a:p>
          <a:p>
            <a:pPr lvl="2" eaLnBrk="1" hangingPunct="1">
              <a:buSzPct val="50000"/>
              <a:buFontTx/>
              <a:buBlip>
                <a:blip r:embed="rId2"/>
              </a:buBlip>
            </a:pPr>
            <a:r>
              <a:rPr lang="zh-CN" altLang="en-US" sz="2400" dirty="0" smtClean="0">
                <a:solidFill>
                  <a:srgbClr val="0000FF"/>
                </a:solidFill>
                <a:latin typeface="Times New Roman" pitchFamily="18" charset="0"/>
                <a:ea typeface="黑体" pitchFamily="49" charset="-122"/>
              </a:rPr>
              <a:t>基于灰度期望值的阈值分割</a:t>
            </a:r>
          </a:p>
          <a:p>
            <a:pPr lvl="2" eaLnBrk="1" hangingPunct="1">
              <a:buSzPct val="50000"/>
              <a:buFontTx/>
              <a:buBlip>
                <a:blip r:embed="rId2"/>
              </a:buBlip>
            </a:pPr>
            <a:r>
              <a:rPr lang="zh-CN" altLang="en-US" sz="2400" dirty="0" smtClean="0">
                <a:solidFill>
                  <a:srgbClr val="0000FF"/>
                </a:solidFill>
                <a:latin typeface="Times New Roman" pitchFamily="18" charset="0"/>
                <a:ea typeface="黑体" pitchFamily="49" charset="-122"/>
              </a:rPr>
              <a:t>最大类间方差阈值分割</a:t>
            </a:r>
          </a:p>
          <a:p>
            <a:pPr lvl="2" eaLnBrk="1" hangingPunct="1">
              <a:buSzPct val="50000"/>
              <a:buFontTx/>
              <a:buBlip>
                <a:blip r:embed="rId2"/>
              </a:buBlip>
            </a:pPr>
            <a:r>
              <a:rPr lang="zh-CN" altLang="en-US" sz="2400" dirty="0" smtClean="0">
                <a:solidFill>
                  <a:srgbClr val="0000FF"/>
                </a:solidFill>
                <a:latin typeface="Times New Roman" pitchFamily="18" charset="0"/>
                <a:ea typeface="黑体" pitchFamily="49" charset="-122"/>
              </a:rPr>
              <a:t>循环分割方法</a:t>
            </a:r>
          </a:p>
          <a:p>
            <a:pPr lvl="2" eaLnBrk="1" hangingPunct="1">
              <a:buSzPct val="50000"/>
              <a:buFontTx/>
              <a:buBlip>
                <a:blip r:embed="rId2"/>
              </a:buBlip>
            </a:pPr>
            <a:r>
              <a:rPr lang="zh-CN" altLang="en-US" sz="2400" dirty="0" smtClean="0">
                <a:solidFill>
                  <a:srgbClr val="0000FF"/>
                </a:solidFill>
                <a:latin typeface="Times New Roman" pitchFamily="18" charset="0"/>
                <a:ea typeface="黑体" pitchFamily="49" charset="-122"/>
              </a:rPr>
              <a:t>最大熵阈值分割</a:t>
            </a:r>
          </a:p>
          <a:p>
            <a:pPr lvl="2" eaLnBrk="1" hangingPunct="1">
              <a:buSzPct val="50000"/>
              <a:buFontTx/>
              <a:buBlip>
                <a:blip r:embed="rId2"/>
              </a:buBlip>
            </a:pPr>
            <a:r>
              <a:rPr lang="zh-CN" altLang="en-US" sz="2400" dirty="0" smtClean="0">
                <a:solidFill>
                  <a:srgbClr val="0000FF"/>
                </a:solidFill>
                <a:latin typeface="Times New Roman" pitchFamily="18" charset="0"/>
                <a:ea typeface="黑体" pitchFamily="49" charset="-122"/>
              </a:rPr>
              <a:t>基于模糊隶属度的阈值分割</a:t>
            </a:r>
          </a:p>
          <a:p>
            <a:pPr lvl="2" eaLnBrk="1" hangingPunct="1">
              <a:buSzPct val="50000"/>
              <a:buFontTx/>
              <a:buBlip>
                <a:blip r:embed="rId2"/>
              </a:buBlip>
            </a:pPr>
            <a:r>
              <a:rPr lang="en-US" altLang="zh-CN" sz="2000" dirty="0" smtClean="0">
                <a:solidFill>
                  <a:srgbClr val="0000FF"/>
                </a:solidFill>
                <a:latin typeface="Times New Roman" pitchFamily="18" charset="0"/>
                <a:ea typeface="黑体" pitchFamily="49" charset="-122"/>
              </a:rPr>
              <a:t>…………</a:t>
            </a:r>
          </a:p>
          <a:p>
            <a:pPr eaLnBrk="1" hangingPunct="1">
              <a:buSzPct val="50000"/>
              <a:buFontTx/>
              <a:buBlip>
                <a:blip r:embed="rId2"/>
              </a:buBlip>
            </a:pPr>
            <a:endParaRPr lang="en-US" altLang="zh-CN" sz="2400" dirty="0" smtClean="0">
              <a:latin typeface="Times New Roman" pitchFamily="18" charset="0"/>
              <a:ea typeface="黑体" pitchFamily="49" charset="-122"/>
            </a:endParaRPr>
          </a:p>
        </p:txBody>
      </p:sp>
      <p:sp>
        <p:nvSpPr>
          <p:cNvPr id="3" name="Rectangle 2"/>
          <p:cNvSpPr txBox="1">
            <a:spLocks noChangeArrowheads="1"/>
          </p:cNvSpPr>
          <p:nvPr/>
        </p:nvSpPr>
        <p:spPr bwMode="auto">
          <a:xfrm>
            <a:off x="1001713" y="0"/>
            <a:ext cx="8763000" cy="746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a:lstStyle>
          <a:p>
            <a:pPr eaLnBrk="1" hangingPunct="1">
              <a:defRPr/>
            </a:pPr>
            <a:r>
              <a:rPr lang="zh-CN" altLang="en-US" sz="3200" smtClean="0">
                <a:solidFill>
                  <a:srgbClr val="0000FF"/>
                </a:solidFill>
                <a:latin typeface="黑体" pitchFamily="49" charset="-122"/>
                <a:ea typeface="黑体" pitchFamily="49" charset="-122"/>
              </a:rPr>
              <a:t>利用图像分割技术的目标检测方法</a:t>
            </a:r>
            <a:endParaRPr lang="zh-CN" altLang="en-US" sz="3200" dirty="0" smtClean="0">
              <a:solidFill>
                <a:srgbClr val="0000FF"/>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a:xfrm>
            <a:off x="341312" y="844550"/>
            <a:ext cx="8448675" cy="641350"/>
          </a:xfrm>
        </p:spPr>
        <p:txBody>
          <a:bodyPr/>
          <a:lstStyle/>
          <a:p>
            <a:pPr eaLnBrk="1" hangingPunct="1">
              <a:defRPr/>
            </a:pPr>
            <a:r>
              <a:rPr lang="zh-CN" altLang="en-US" sz="2800" dirty="0" smtClean="0">
                <a:solidFill>
                  <a:srgbClr val="FF0000"/>
                </a:solidFill>
                <a:latin typeface="Times New Roman" pitchFamily="18" charset="0"/>
                <a:ea typeface="黑体" pitchFamily="49" charset="-122"/>
              </a:rPr>
              <a:t>各种阈值分割方法的分割结果</a:t>
            </a:r>
          </a:p>
        </p:txBody>
      </p:sp>
      <p:graphicFrame>
        <p:nvGraphicFramePr>
          <p:cNvPr id="2050" name="Object 3"/>
          <p:cNvGraphicFramePr>
            <a:graphicFrameLocks noChangeAspect="1"/>
          </p:cNvGraphicFramePr>
          <p:nvPr>
            <p:extLst>
              <p:ext uri="{D42A27DB-BD31-4B8C-83A1-F6EECF244321}">
                <p14:modId xmlns:p14="http://schemas.microsoft.com/office/powerpoint/2010/main" val="4272023035"/>
              </p:ext>
            </p:extLst>
          </p:nvPr>
        </p:nvGraphicFramePr>
        <p:xfrm>
          <a:off x="1193800" y="1427163"/>
          <a:ext cx="2159000" cy="2159000"/>
        </p:xfrm>
        <a:graphic>
          <a:graphicData uri="http://schemas.openxmlformats.org/presentationml/2006/ole">
            <mc:AlternateContent xmlns:mc="http://schemas.openxmlformats.org/markup-compatibility/2006">
              <mc:Choice xmlns:v="urn:schemas-microsoft-com:vml" Requires="v">
                <p:oleObj spid="_x0000_s180274" name="位图图像" r:id="rId3" imgW="2629267" imgH="2629267" progId="Paint.Picture">
                  <p:embed/>
                </p:oleObj>
              </mc:Choice>
              <mc:Fallback>
                <p:oleObj name="位图图像" r:id="rId3" imgW="2629267" imgH="2629267"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800" y="1427163"/>
                        <a:ext cx="21590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4"/>
          <p:cNvGraphicFramePr>
            <a:graphicFrameLocks noChangeAspect="1"/>
          </p:cNvGraphicFramePr>
          <p:nvPr>
            <p:extLst>
              <p:ext uri="{D42A27DB-BD31-4B8C-83A1-F6EECF244321}">
                <p14:modId xmlns:p14="http://schemas.microsoft.com/office/powerpoint/2010/main" val="4164142697"/>
              </p:ext>
            </p:extLst>
          </p:nvPr>
        </p:nvGraphicFramePr>
        <p:xfrm>
          <a:off x="5095875" y="1444625"/>
          <a:ext cx="2159000" cy="2159000"/>
        </p:xfrm>
        <a:graphic>
          <a:graphicData uri="http://schemas.openxmlformats.org/presentationml/2006/ole">
            <mc:AlternateContent xmlns:mc="http://schemas.openxmlformats.org/markup-compatibility/2006">
              <mc:Choice xmlns:v="urn:schemas-microsoft-com:vml" Requires="v">
                <p:oleObj spid="_x0000_s180275" name="位图图像" r:id="rId5" imgW="2629267" imgH="2629267" progId="Paint.Picture">
                  <p:embed/>
                </p:oleObj>
              </mc:Choice>
              <mc:Fallback>
                <p:oleObj name="位图图像" r:id="rId5" imgW="2629267" imgH="2629267" progId="Paint.Picture">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5875" y="1444625"/>
                        <a:ext cx="21590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5"/>
          <p:cNvGraphicFramePr>
            <a:graphicFrameLocks noChangeAspect="1"/>
          </p:cNvGraphicFramePr>
          <p:nvPr/>
        </p:nvGraphicFramePr>
        <p:xfrm>
          <a:off x="3525838" y="3986213"/>
          <a:ext cx="2159000" cy="2159000"/>
        </p:xfrm>
        <a:graphic>
          <a:graphicData uri="http://schemas.openxmlformats.org/presentationml/2006/ole">
            <mc:AlternateContent xmlns:mc="http://schemas.openxmlformats.org/markup-compatibility/2006">
              <mc:Choice xmlns:v="urn:schemas-microsoft-com:vml" Requires="v">
                <p:oleObj spid="_x0000_s180276" name="位图图像" r:id="rId7" imgW="2629267" imgH="2629267" progId="Paint.Picture">
                  <p:embed/>
                </p:oleObj>
              </mc:Choice>
              <mc:Fallback>
                <p:oleObj name="位图图像" r:id="rId7" imgW="2629267" imgH="2629267" progId="Paint.Picture">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5838" y="3986213"/>
                        <a:ext cx="21590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3" name="Object 6"/>
          <p:cNvGraphicFramePr>
            <a:graphicFrameLocks noChangeAspect="1"/>
          </p:cNvGraphicFramePr>
          <p:nvPr/>
        </p:nvGraphicFramePr>
        <p:xfrm>
          <a:off x="369888" y="3927475"/>
          <a:ext cx="2159000" cy="2159000"/>
        </p:xfrm>
        <a:graphic>
          <a:graphicData uri="http://schemas.openxmlformats.org/presentationml/2006/ole">
            <mc:AlternateContent xmlns:mc="http://schemas.openxmlformats.org/markup-compatibility/2006">
              <mc:Choice xmlns:v="urn:schemas-microsoft-com:vml" Requires="v">
                <p:oleObj spid="_x0000_s180277" name="位图图像" r:id="rId9" imgW="2629267" imgH="2629267" progId="Paint.Picture">
                  <p:embed/>
                </p:oleObj>
              </mc:Choice>
              <mc:Fallback>
                <p:oleObj name="位图图像" r:id="rId9" imgW="2629267" imgH="2629267" progId="Paint.Picture">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888" y="3927475"/>
                        <a:ext cx="21590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5" name="Text Box 7"/>
          <p:cNvSpPr txBox="1">
            <a:spLocks noChangeArrowheads="1"/>
          </p:cNvSpPr>
          <p:nvPr/>
        </p:nvSpPr>
        <p:spPr bwMode="auto">
          <a:xfrm>
            <a:off x="755650" y="3508375"/>
            <a:ext cx="7620000" cy="457200"/>
          </a:xfrm>
          <a:prstGeom prst="rect">
            <a:avLst/>
          </a:prstGeom>
          <a:noFill/>
          <a:ln w="9525">
            <a:noFill/>
            <a:miter lim="800000"/>
            <a:headEnd/>
            <a:tailEnd/>
          </a:ln>
        </p:spPr>
        <p:txBody>
          <a:bodyPr>
            <a:spAutoFit/>
          </a:bodyPr>
          <a:lstStyle/>
          <a:p>
            <a:pPr latinLnBrk="0">
              <a:spcBef>
                <a:spcPct val="50000"/>
              </a:spcBef>
            </a:pPr>
            <a:r>
              <a:rPr lang="en-US" altLang="zh-CN" sz="2400" dirty="0"/>
              <a:t>      </a:t>
            </a:r>
            <a:r>
              <a:rPr lang="en-US" altLang="zh-CN" sz="2400" dirty="0" smtClean="0"/>
              <a:t>        </a:t>
            </a:r>
            <a:r>
              <a:rPr lang="zh-CN" altLang="en-US" sz="2000" dirty="0">
                <a:solidFill>
                  <a:srgbClr val="0000FF"/>
                </a:solidFill>
              </a:rPr>
              <a:t>原始图                 </a:t>
            </a:r>
            <a:r>
              <a:rPr lang="zh-CN" altLang="en-US" sz="2000" dirty="0" smtClean="0">
                <a:solidFill>
                  <a:srgbClr val="0000FF"/>
                </a:solidFill>
              </a:rPr>
              <a:t>                          灰度</a:t>
            </a:r>
            <a:r>
              <a:rPr lang="zh-CN" altLang="en-US" sz="2000" dirty="0">
                <a:solidFill>
                  <a:srgbClr val="0000FF"/>
                </a:solidFill>
              </a:rPr>
              <a:t>期望方法</a:t>
            </a:r>
          </a:p>
        </p:txBody>
      </p:sp>
      <p:sp>
        <p:nvSpPr>
          <p:cNvPr id="2056" name="Text Box 8"/>
          <p:cNvSpPr txBox="1">
            <a:spLocks noChangeArrowheads="1"/>
          </p:cNvSpPr>
          <p:nvPr/>
        </p:nvSpPr>
        <p:spPr bwMode="auto">
          <a:xfrm>
            <a:off x="249238" y="6188075"/>
            <a:ext cx="8894762" cy="457200"/>
          </a:xfrm>
          <a:prstGeom prst="rect">
            <a:avLst/>
          </a:prstGeom>
          <a:noFill/>
          <a:ln w="9525" algn="ctr">
            <a:noFill/>
            <a:miter lim="800000"/>
            <a:headEnd/>
            <a:tailEnd/>
          </a:ln>
        </p:spPr>
        <p:txBody>
          <a:bodyPr>
            <a:spAutoFit/>
          </a:bodyPr>
          <a:lstStyle/>
          <a:p>
            <a:pPr latinLnBrk="0">
              <a:spcBef>
                <a:spcPct val="50000"/>
              </a:spcBef>
            </a:pPr>
            <a:r>
              <a:rPr lang="en-US" altLang="zh-CN" sz="2400" dirty="0"/>
              <a:t> </a:t>
            </a:r>
            <a:r>
              <a:rPr lang="en-US" altLang="zh-CN" sz="2400" dirty="0" smtClean="0"/>
              <a:t>               </a:t>
            </a:r>
            <a:r>
              <a:rPr lang="zh-CN" altLang="en-US" sz="2000" dirty="0" smtClean="0">
                <a:solidFill>
                  <a:srgbClr val="0000FF"/>
                </a:solidFill>
              </a:rPr>
              <a:t>类</a:t>
            </a:r>
            <a:r>
              <a:rPr lang="zh-CN" altLang="en-US" sz="2000" dirty="0">
                <a:solidFill>
                  <a:srgbClr val="0000FF"/>
                </a:solidFill>
              </a:rPr>
              <a:t>间方差方法          </a:t>
            </a:r>
            <a:r>
              <a:rPr lang="zh-CN" altLang="en-US" sz="2000" dirty="0" smtClean="0">
                <a:solidFill>
                  <a:srgbClr val="0000FF"/>
                </a:solidFill>
              </a:rPr>
              <a:t>         最大熵方法                     </a:t>
            </a:r>
            <a:r>
              <a:rPr lang="zh-CN" altLang="en-US" sz="2000" dirty="0">
                <a:solidFill>
                  <a:srgbClr val="0000FF"/>
                </a:solidFill>
              </a:rPr>
              <a:t>循环分割方法</a:t>
            </a:r>
          </a:p>
        </p:txBody>
      </p:sp>
      <p:pic>
        <p:nvPicPr>
          <p:cNvPr id="2057" name="Picture 9" descr="tank2"/>
          <p:cNvPicPr>
            <a:picLocks noChangeAspect="1" noChangeArrowheads="1"/>
          </p:cNvPicPr>
          <p:nvPr/>
        </p:nvPicPr>
        <p:blipFill>
          <a:blip r:embed="rId10" cstate="print"/>
          <a:srcRect/>
          <a:stretch>
            <a:fillRect/>
          </a:stretch>
        </p:blipFill>
        <p:spPr bwMode="auto">
          <a:xfrm>
            <a:off x="6378575" y="3965575"/>
            <a:ext cx="2203450" cy="2203450"/>
          </a:xfrm>
          <a:prstGeom prst="rect">
            <a:avLst/>
          </a:prstGeom>
          <a:noFill/>
          <a:ln w="9525">
            <a:noFill/>
            <a:miter lim="800000"/>
            <a:headEnd/>
            <a:tailEnd/>
          </a:ln>
        </p:spPr>
      </p:pic>
      <p:sp>
        <p:nvSpPr>
          <p:cNvPr id="10" name="Rectangle 2"/>
          <p:cNvSpPr txBox="1">
            <a:spLocks noChangeArrowheads="1"/>
          </p:cNvSpPr>
          <p:nvPr/>
        </p:nvSpPr>
        <p:spPr bwMode="auto">
          <a:xfrm>
            <a:off x="1001713" y="0"/>
            <a:ext cx="8763000" cy="746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a:lstStyle>
          <a:p>
            <a:pPr eaLnBrk="1" hangingPunct="1">
              <a:defRPr/>
            </a:pPr>
            <a:r>
              <a:rPr lang="zh-CN" altLang="en-US" sz="3200" smtClean="0">
                <a:solidFill>
                  <a:srgbClr val="0000FF"/>
                </a:solidFill>
                <a:latin typeface="黑体" pitchFamily="49" charset="-122"/>
                <a:ea typeface="黑体" pitchFamily="49" charset="-122"/>
              </a:rPr>
              <a:t>利用图像分割技术的目标检测方法</a:t>
            </a:r>
            <a:endParaRPr lang="zh-CN" altLang="en-US" sz="3200" dirty="0" smtClean="0">
              <a:solidFill>
                <a:srgbClr val="0000FF"/>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body" sz="half" idx="1"/>
          </p:nvPr>
        </p:nvSpPr>
        <p:spPr>
          <a:xfrm>
            <a:off x="93663" y="1657350"/>
            <a:ext cx="8756650" cy="2360613"/>
          </a:xfrm>
        </p:spPr>
        <p:txBody>
          <a:bodyPr/>
          <a:lstStyle/>
          <a:p>
            <a:pPr lvl="1" algn="just" eaLnBrk="1" hangingPunct="1">
              <a:lnSpc>
                <a:spcPct val="110000"/>
              </a:lnSpc>
            </a:pPr>
            <a:r>
              <a:rPr lang="zh-CN" altLang="en-US" sz="2000" dirty="0" smtClean="0">
                <a:latin typeface="黑体" pitchFamily="49" charset="-122"/>
                <a:ea typeface="黑体" pitchFamily="49" charset="-122"/>
              </a:rPr>
              <a:t>基于</a:t>
            </a:r>
            <a:r>
              <a:rPr lang="zh-CN" altLang="en-US" sz="2000" dirty="0" smtClean="0">
                <a:latin typeface="黑体" pitchFamily="49" charset="-122"/>
                <a:ea typeface="黑体" pitchFamily="49" charset="-122"/>
              </a:rPr>
              <a:t>图像边缘信息的分割方法是最容易</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也是最常用的一类图像分割方法，边缘标示出图像的</a:t>
            </a:r>
            <a:r>
              <a:rPr lang="zh-CN" altLang="en-US" sz="2000" dirty="0" smtClean="0">
                <a:solidFill>
                  <a:srgbClr val="CC0066"/>
                </a:solidFill>
                <a:latin typeface="黑体" pitchFamily="49" charset="-122"/>
                <a:ea typeface="黑体" pitchFamily="49" charset="-122"/>
              </a:rPr>
              <a:t>灰度</a:t>
            </a:r>
            <a:r>
              <a:rPr lang="zh-CN" altLang="en-US" sz="2000" dirty="0" smtClean="0">
                <a:latin typeface="黑体" pitchFamily="49" charset="-122"/>
                <a:ea typeface="黑体" pitchFamily="49" charset="-122"/>
              </a:rPr>
              <a:t>、</a:t>
            </a:r>
            <a:r>
              <a:rPr lang="zh-CN" altLang="en-US" sz="2000" dirty="0" smtClean="0">
                <a:solidFill>
                  <a:srgbClr val="CC0066"/>
                </a:solidFill>
                <a:latin typeface="黑体" pitchFamily="49" charset="-122"/>
                <a:ea typeface="黑体" pitchFamily="49" charset="-122"/>
              </a:rPr>
              <a:t>纹理</a:t>
            </a:r>
            <a:r>
              <a:rPr lang="zh-CN" altLang="en-US" sz="2000" dirty="0" smtClean="0">
                <a:latin typeface="黑体" pitchFamily="49" charset="-122"/>
                <a:ea typeface="黑体" pitchFamily="49" charset="-122"/>
              </a:rPr>
              <a:t>、</a:t>
            </a:r>
            <a:r>
              <a:rPr lang="zh-CN" altLang="en-US" sz="2000" dirty="0" smtClean="0">
                <a:solidFill>
                  <a:srgbClr val="CC0066"/>
                </a:solidFill>
                <a:latin typeface="黑体" pitchFamily="49" charset="-122"/>
                <a:ea typeface="黑体" pitchFamily="49" charset="-122"/>
              </a:rPr>
              <a:t>颜色</a:t>
            </a:r>
            <a:r>
              <a:rPr lang="zh-CN" altLang="en-US" sz="2000" dirty="0" smtClean="0">
                <a:latin typeface="黑体" pitchFamily="49" charset="-122"/>
                <a:ea typeface="黑体" pitchFamily="49" charset="-122"/>
              </a:rPr>
              <a:t>等不连续的</a:t>
            </a:r>
            <a:r>
              <a:rPr lang="zh-CN" altLang="en-US" sz="2000" dirty="0" smtClean="0">
                <a:latin typeface="黑体" pitchFamily="49" charset="-122"/>
                <a:ea typeface="黑体" pitchFamily="49" charset="-122"/>
              </a:rPr>
              <a:t>地方</a:t>
            </a:r>
            <a:endParaRPr lang="en-US" altLang="zh-CN" sz="2000" dirty="0" smtClean="0">
              <a:latin typeface="黑体" pitchFamily="49" charset="-122"/>
              <a:ea typeface="黑体" pitchFamily="49" charset="-122"/>
            </a:endParaRPr>
          </a:p>
          <a:p>
            <a:pPr lvl="1" algn="just" eaLnBrk="1" hangingPunct="1">
              <a:lnSpc>
                <a:spcPct val="110000"/>
              </a:lnSpc>
            </a:pPr>
            <a:r>
              <a:rPr lang="zh-CN" altLang="en-US" sz="2000" dirty="0" smtClean="0">
                <a:latin typeface="黑体" pitchFamily="49" charset="-122"/>
                <a:ea typeface="黑体" pitchFamily="49" charset="-122"/>
              </a:rPr>
              <a:t>下</a:t>
            </a:r>
            <a:r>
              <a:rPr lang="zh-CN" altLang="en-US" sz="2000" dirty="0" smtClean="0">
                <a:latin typeface="黑体" pitchFamily="49" charset="-122"/>
                <a:ea typeface="黑体" pitchFamily="49" charset="-122"/>
              </a:rPr>
              <a:t>图是基于边缘的图像分割方法的检测</a:t>
            </a:r>
            <a:r>
              <a:rPr lang="zh-CN" altLang="en-US" sz="2000" dirty="0" smtClean="0">
                <a:latin typeface="黑体" pitchFamily="49" charset="-122"/>
                <a:ea typeface="黑体" pitchFamily="49" charset="-122"/>
              </a:rPr>
              <a:t>结果</a:t>
            </a:r>
            <a:endParaRPr lang="en-US" altLang="zh-CN" sz="2000" dirty="0" smtClean="0">
              <a:latin typeface="黑体" pitchFamily="49" charset="-122"/>
              <a:ea typeface="黑体" pitchFamily="49" charset="-122"/>
            </a:endParaRPr>
          </a:p>
          <a:p>
            <a:pPr lvl="1" algn="just" eaLnBrk="1" hangingPunct="1">
              <a:lnSpc>
                <a:spcPct val="110000"/>
              </a:lnSpc>
            </a:pPr>
            <a:r>
              <a:rPr lang="zh-CN" altLang="en-US" sz="2000" dirty="0" smtClean="0">
                <a:latin typeface="黑体" pitchFamily="49" charset="-122"/>
                <a:ea typeface="黑体" pitchFamily="49" charset="-122"/>
              </a:rPr>
              <a:t>边缘检测</a:t>
            </a:r>
            <a:r>
              <a:rPr lang="zh-CN" altLang="en-US" sz="2000" dirty="0" smtClean="0">
                <a:latin typeface="黑体" pitchFamily="49" charset="-122"/>
                <a:ea typeface="黑体" pitchFamily="49" charset="-122"/>
              </a:rPr>
              <a:t>的结果常常不能当作图像分割的结果，必须进一步处理，将边缘点沿着边界</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轮廓</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连起来。</a:t>
            </a:r>
          </a:p>
        </p:txBody>
      </p:sp>
      <p:pic>
        <p:nvPicPr>
          <p:cNvPr id="3076" name="Picture 3"/>
          <p:cNvPicPr>
            <a:picLocks noGrp="1" noChangeAspect="1" noChangeArrowheads="1"/>
          </p:cNvPicPr>
          <p:nvPr>
            <p:ph sz="quarter" idx="2"/>
          </p:nvPr>
        </p:nvPicPr>
        <p:blipFill>
          <a:blip r:embed="rId3" cstate="print"/>
          <a:srcRect l="21532" t="7629" r="17796" b="10899"/>
          <a:stretch>
            <a:fillRect/>
          </a:stretch>
        </p:blipFill>
        <p:spPr>
          <a:xfrm>
            <a:off x="1141413" y="3579813"/>
            <a:ext cx="2408237" cy="2241550"/>
          </a:xfrm>
          <a:noFill/>
        </p:spPr>
      </p:pic>
      <p:graphicFrame>
        <p:nvGraphicFramePr>
          <p:cNvPr id="3074" name="Object 4"/>
          <p:cNvGraphicFramePr>
            <a:graphicFrameLocks noGrp="1" noChangeAspect="1"/>
          </p:cNvGraphicFramePr>
          <p:nvPr>
            <p:ph sz="quarter" idx="3"/>
            <p:extLst>
              <p:ext uri="{D42A27DB-BD31-4B8C-83A1-F6EECF244321}">
                <p14:modId xmlns:p14="http://schemas.microsoft.com/office/powerpoint/2010/main" val="3385500796"/>
              </p:ext>
            </p:extLst>
          </p:nvPr>
        </p:nvGraphicFramePr>
        <p:xfrm>
          <a:off x="4525963" y="3617913"/>
          <a:ext cx="2406650" cy="2200275"/>
        </p:xfrm>
        <a:graphic>
          <a:graphicData uri="http://schemas.openxmlformats.org/presentationml/2006/ole">
            <mc:AlternateContent xmlns:mc="http://schemas.openxmlformats.org/markup-compatibility/2006">
              <mc:Choice xmlns:v="urn:schemas-microsoft-com:vml" Requires="v">
                <p:oleObj spid="_x0000_s181262" name="位图图像" r:id="rId4" imgW="2523810" imgH="2553056" progId="Paint.Picture">
                  <p:embed/>
                </p:oleObj>
              </mc:Choice>
              <mc:Fallback>
                <p:oleObj name="位图图像" r:id="rId4" imgW="2523810" imgH="2553056"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5963" y="3617913"/>
                        <a:ext cx="2406650"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AutoShape 5"/>
          <p:cNvSpPr>
            <a:spLocks noChangeArrowheads="1"/>
          </p:cNvSpPr>
          <p:nvPr/>
        </p:nvSpPr>
        <p:spPr bwMode="auto">
          <a:xfrm>
            <a:off x="7312025" y="3479800"/>
            <a:ext cx="914400" cy="469900"/>
          </a:xfrm>
          <a:prstGeom prst="wedgeRectCallout">
            <a:avLst>
              <a:gd name="adj1" fmla="val -153472"/>
              <a:gd name="adj2" fmla="val 43583"/>
            </a:avLst>
          </a:prstGeom>
          <a:noFill/>
          <a:ln w="12700" cap="sq">
            <a:solidFill>
              <a:schemeClr val="tx1"/>
            </a:solidFill>
            <a:miter lim="800000"/>
            <a:headEnd type="none" w="sm" len="sm"/>
            <a:tailEnd type="none" w="sm" len="sm"/>
          </a:ln>
        </p:spPr>
        <p:txBody>
          <a:bodyPr/>
          <a:lstStyle/>
          <a:p>
            <a:pPr algn="ctr" latinLnBrk="0"/>
            <a:r>
              <a:rPr lang="zh-CN" altLang="en-US" sz="2000" b="1" dirty="0">
                <a:solidFill>
                  <a:srgbClr val="CC0066"/>
                </a:solidFill>
                <a:latin typeface="Times New Roman" pitchFamily="18" charset="0"/>
                <a:ea typeface="宋体" pitchFamily="2" charset="-122"/>
              </a:rPr>
              <a:t>噪声</a:t>
            </a:r>
          </a:p>
        </p:txBody>
      </p:sp>
      <p:sp>
        <p:nvSpPr>
          <p:cNvPr id="3078" name="AutoShape 6"/>
          <p:cNvSpPr>
            <a:spLocks noChangeArrowheads="1"/>
          </p:cNvSpPr>
          <p:nvPr/>
        </p:nvSpPr>
        <p:spPr bwMode="auto">
          <a:xfrm>
            <a:off x="7769225" y="4448175"/>
            <a:ext cx="914400" cy="431800"/>
          </a:xfrm>
          <a:prstGeom prst="wedgeRectCallout">
            <a:avLst>
              <a:gd name="adj1" fmla="val -280556"/>
              <a:gd name="adj2" fmla="val -70222"/>
            </a:avLst>
          </a:prstGeom>
          <a:noFill/>
          <a:ln w="12700" cap="sq">
            <a:solidFill>
              <a:schemeClr val="tx1"/>
            </a:solidFill>
            <a:miter lim="800000"/>
            <a:headEnd type="none" w="sm" len="sm"/>
            <a:tailEnd type="none" w="sm" len="sm"/>
          </a:ln>
        </p:spPr>
        <p:txBody>
          <a:bodyPr/>
          <a:lstStyle/>
          <a:p>
            <a:pPr algn="ctr" latinLnBrk="0"/>
            <a:r>
              <a:rPr lang="zh-CN" altLang="en-US" sz="2000" b="1">
                <a:solidFill>
                  <a:srgbClr val="CC0066"/>
                </a:solidFill>
                <a:latin typeface="Times New Roman" pitchFamily="18" charset="0"/>
                <a:ea typeface="宋体" pitchFamily="2" charset="-122"/>
              </a:rPr>
              <a:t>断线</a:t>
            </a:r>
          </a:p>
        </p:txBody>
      </p:sp>
      <p:sp>
        <p:nvSpPr>
          <p:cNvPr id="3079" name="Rectangle 7"/>
          <p:cNvSpPr>
            <a:spLocks noGrp="1" noChangeArrowheads="1"/>
          </p:cNvSpPr>
          <p:nvPr>
            <p:ph type="title"/>
          </p:nvPr>
        </p:nvSpPr>
        <p:spPr>
          <a:xfrm>
            <a:off x="396875" y="996018"/>
            <a:ext cx="6767513" cy="523220"/>
          </a:xfrm>
        </p:spPr>
        <p:txBody>
          <a:bodyPr anchor="b">
            <a:spAutoFit/>
          </a:bodyPr>
          <a:lstStyle/>
          <a:p>
            <a:pPr eaLnBrk="1" hangingPunct="1">
              <a:buFontTx/>
              <a:buBlip>
                <a:blip r:embed="rId6"/>
              </a:buBlip>
              <a:defRPr/>
            </a:pPr>
            <a:r>
              <a:rPr lang="en-US" altLang="zh-CN" sz="2800" dirty="0" smtClean="0">
                <a:solidFill>
                  <a:srgbClr val="FF0000"/>
                </a:solidFill>
                <a:latin typeface="黑体" pitchFamily="49" charset="-122"/>
                <a:ea typeface="黑体" pitchFamily="49" charset="-122"/>
              </a:rPr>
              <a:t> </a:t>
            </a:r>
            <a:r>
              <a:rPr lang="zh-CN" altLang="en-US" sz="2800" dirty="0" smtClean="0">
                <a:solidFill>
                  <a:srgbClr val="FF0000"/>
                </a:solidFill>
                <a:latin typeface="黑体" pitchFamily="49" charset="-122"/>
                <a:ea typeface="黑体" pitchFamily="49" charset="-122"/>
              </a:rPr>
              <a:t>基于边缘图像分割的目标检测方法</a:t>
            </a:r>
          </a:p>
        </p:txBody>
      </p:sp>
      <p:sp>
        <p:nvSpPr>
          <p:cNvPr id="8" name="Rectangle 2"/>
          <p:cNvSpPr txBox="1">
            <a:spLocks noChangeArrowheads="1"/>
          </p:cNvSpPr>
          <p:nvPr/>
        </p:nvSpPr>
        <p:spPr bwMode="auto">
          <a:xfrm>
            <a:off x="1001713" y="0"/>
            <a:ext cx="8763000" cy="746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a:lstStyle>
          <a:p>
            <a:pPr eaLnBrk="1" hangingPunct="1">
              <a:defRPr/>
            </a:pPr>
            <a:r>
              <a:rPr lang="zh-CN" altLang="en-US" sz="3200" smtClean="0">
                <a:solidFill>
                  <a:srgbClr val="0000FF"/>
                </a:solidFill>
                <a:latin typeface="黑体" pitchFamily="49" charset="-122"/>
                <a:ea typeface="黑体" pitchFamily="49" charset="-122"/>
              </a:rPr>
              <a:t>利用图像分割技术的目标检测方法</a:t>
            </a:r>
            <a:endParaRPr lang="zh-CN" altLang="en-US" sz="3200" dirty="0" smtClean="0">
              <a:solidFill>
                <a:srgbClr val="0000FF"/>
              </a:solidFill>
              <a:latin typeface="黑体" pitchFamily="49" charset="-122"/>
              <a:ea typeface="黑体"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33375" y="844550"/>
            <a:ext cx="7961313" cy="641350"/>
          </a:xfrm>
        </p:spPr>
        <p:txBody>
          <a:bodyPr/>
          <a:lstStyle/>
          <a:p>
            <a:pPr marL="457200" indent="-457200" eaLnBrk="1" hangingPunct="1">
              <a:buFont typeface="Wingdings" pitchFamily="2" charset="2"/>
              <a:buChar char="n"/>
            </a:pPr>
            <a:r>
              <a:rPr lang="zh-CN" altLang="en-US" sz="2800" dirty="0" smtClean="0">
                <a:solidFill>
                  <a:srgbClr val="FF0000"/>
                </a:solidFill>
                <a:latin typeface="黑体" pitchFamily="49" charset="-122"/>
                <a:ea typeface="黑体" pitchFamily="49" charset="-122"/>
              </a:rPr>
              <a:t>几种常用的边缘检测方法</a:t>
            </a:r>
          </a:p>
        </p:txBody>
      </p:sp>
      <p:sp>
        <p:nvSpPr>
          <p:cNvPr id="4100" name="Rectangle 3"/>
          <p:cNvSpPr>
            <a:spLocks noGrp="1" noChangeArrowheads="1"/>
          </p:cNvSpPr>
          <p:nvPr>
            <p:ph type="body" idx="1"/>
          </p:nvPr>
        </p:nvSpPr>
        <p:spPr>
          <a:xfrm>
            <a:off x="619125" y="1628775"/>
            <a:ext cx="7761288" cy="3697288"/>
          </a:xfrm>
          <a:noFill/>
        </p:spPr>
        <p:txBody>
          <a:bodyPr/>
          <a:lstStyle/>
          <a:p>
            <a:pPr eaLnBrk="1" hangingPunct="1">
              <a:lnSpc>
                <a:spcPct val="120000"/>
              </a:lnSpc>
              <a:buClr>
                <a:srgbClr val="CC0066"/>
              </a:buClr>
              <a:buSzPct val="90000"/>
              <a:buFont typeface="Wingdings" pitchFamily="2" charset="2"/>
              <a:buChar char="v"/>
            </a:pPr>
            <a:r>
              <a:rPr lang="en-US" altLang="zh-CN" sz="2400" dirty="0" smtClean="0">
                <a:solidFill>
                  <a:srgbClr val="0000FF"/>
                </a:solidFill>
                <a:latin typeface="Times New Roman" pitchFamily="18" charset="0"/>
                <a:ea typeface="黑体" pitchFamily="49" charset="-122"/>
                <a:cs typeface="Times New Roman" pitchFamily="18" charset="0"/>
              </a:rPr>
              <a:t>Robert</a:t>
            </a:r>
            <a:r>
              <a:rPr lang="zh-CN" altLang="en-US" sz="2400" dirty="0" smtClean="0">
                <a:solidFill>
                  <a:srgbClr val="0000FF"/>
                </a:solidFill>
                <a:latin typeface="Times New Roman" pitchFamily="18" charset="0"/>
                <a:ea typeface="黑体" pitchFamily="49" charset="-122"/>
                <a:cs typeface="Times New Roman" pitchFamily="18" charset="0"/>
              </a:rPr>
              <a:t>边缘检测算子</a:t>
            </a:r>
          </a:p>
          <a:p>
            <a:pPr eaLnBrk="1" hangingPunct="1">
              <a:lnSpc>
                <a:spcPct val="120000"/>
              </a:lnSpc>
              <a:buClr>
                <a:srgbClr val="CC0066"/>
              </a:buClr>
              <a:buSzPct val="90000"/>
              <a:buFont typeface="Wingdings" pitchFamily="2" charset="2"/>
              <a:buChar char="v"/>
            </a:pPr>
            <a:r>
              <a:rPr lang="en-US" altLang="zh-CN" sz="2400" dirty="0" smtClean="0">
                <a:solidFill>
                  <a:srgbClr val="0000FF"/>
                </a:solidFill>
                <a:latin typeface="Times New Roman" pitchFamily="18" charset="0"/>
                <a:ea typeface="黑体" pitchFamily="49" charset="-122"/>
                <a:cs typeface="Times New Roman" pitchFamily="18" charset="0"/>
              </a:rPr>
              <a:t>Prewitt</a:t>
            </a:r>
            <a:r>
              <a:rPr lang="zh-CN" altLang="en-US" sz="2400" dirty="0" smtClean="0">
                <a:solidFill>
                  <a:srgbClr val="0000FF"/>
                </a:solidFill>
                <a:latin typeface="Times New Roman" pitchFamily="18" charset="0"/>
                <a:ea typeface="黑体" pitchFamily="49" charset="-122"/>
                <a:cs typeface="Times New Roman" pitchFamily="18" charset="0"/>
              </a:rPr>
              <a:t>边缘检测算子</a:t>
            </a:r>
          </a:p>
          <a:p>
            <a:pPr eaLnBrk="1" hangingPunct="1">
              <a:lnSpc>
                <a:spcPct val="120000"/>
              </a:lnSpc>
              <a:buClr>
                <a:srgbClr val="CC0066"/>
              </a:buClr>
              <a:buSzPct val="90000"/>
              <a:buFont typeface="Wingdings" pitchFamily="2" charset="2"/>
              <a:buChar char="v"/>
            </a:pPr>
            <a:r>
              <a:rPr lang="en-US" altLang="zh-CN" sz="2400" dirty="0" err="1" smtClean="0">
                <a:solidFill>
                  <a:srgbClr val="0000FF"/>
                </a:solidFill>
                <a:latin typeface="Times New Roman" pitchFamily="18" charset="0"/>
                <a:ea typeface="黑体" pitchFamily="49" charset="-122"/>
                <a:cs typeface="Times New Roman" pitchFamily="18" charset="0"/>
              </a:rPr>
              <a:t>Sobel</a:t>
            </a:r>
            <a:r>
              <a:rPr lang="zh-CN" altLang="en-US" sz="2400" dirty="0" smtClean="0">
                <a:solidFill>
                  <a:srgbClr val="0000FF"/>
                </a:solidFill>
                <a:latin typeface="Times New Roman" pitchFamily="18" charset="0"/>
                <a:ea typeface="黑体" pitchFamily="49" charset="-122"/>
                <a:cs typeface="Times New Roman" pitchFamily="18" charset="0"/>
              </a:rPr>
              <a:t>边缘检测算子</a:t>
            </a:r>
          </a:p>
          <a:p>
            <a:pPr eaLnBrk="1" hangingPunct="1">
              <a:lnSpc>
                <a:spcPct val="120000"/>
              </a:lnSpc>
              <a:buClr>
                <a:srgbClr val="CC0066"/>
              </a:buClr>
              <a:buSzPct val="90000"/>
              <a:buFont typeface="Wingdings" pitchFamily="2" charset="2"/>
              <a:buChar char="v"/>
            </a:pPr>
            <a:r>
              <a:rPr lang="en-US" altLang="zh-CN" sz="2400" dirty="0" err="1" smtClean="0">
                <a:solidFill>
                  <a:srgbClr val="0000FF"/>
                </a:solidFill>
                <a:latin typeface="Times New Roman" pitchFamily="18" charset="0"/>
                <a:ea typeface="黑体" pitchFamily="49" charset="-122"/>
                <a:cs typeface="Times New Roman" pitchFamily="18" charset="0"/>
              </a:rPr>
              <a:t>Laplacian</a:t>
            </a:r>
            <a:r>
              <a:rPr lang="zh-CN" altLang="en-US" sz="2400" dirty="0" smtClean="0">
                <a:solidFill>
                  <a:srgbClr val="0000FF"/>
                </a:solidFill>
                <a:latin typeface="Times New Roman" pitchFamily="18" charset="0"/>
                <a:ea typeface="黑体" pitchFamily="49" charset="-122"/>
                <a:cs typeface="Times New Roman" pitchFamily="18" charset="0"/>
              </a:rPr>
              <a:t>边缘检测算子</a:t>
            </a:r>
          </a:p>
          <a:p>
            <a:pPr eaLnBrk="1" hangingPunct="1">
              <a:lnSpc>
                <a:spcPct val="120000"/>
              </a:lnSpc>
              <a:buClr>
                <a:srgbClr val="CC0066"/>
              </a:buClr>
              <a:buSzPct val="90000"/>
              <a:buFont typeface="Wingdings" pitchFamily="2" charset="2"/>
              <a:buChar char="v"/>
            </a:pPr>
            <a:r>
              <a:rPr lang="en-US" altLang="zh-CN" sz="2400" dirty="0" err="1" smtClean="0">
                <a:solidFill>
                  <a:srgbClr val="0000FF"/>
                </a:solidFill>
                <a:latin typeface="Times New Roman" pitchFamily="18" charset="0"/>
                <a:ea typeface="黑体" pitchFamily="49" charset="-122"/>
                <a:cs typeface="Times New Roman" pitchFamily="18" charset="0"/>
              </a:rPr>
              <a:t>LoG</a:t>
            </a:r>
            <a:r>
              <a:rPr lang="zh-CN" altLang="en-US" sz="2400" dirty="0" smtClean="0">
                <a:solidFill>
                  <a:srgbClr val="0000FF"/>
                </a:solidFill>
                <a:latin typeface="Times New Roman" pitchFamily="18" charset="0"/>
                <a:ea typeface="黑体" pitchFamily="49" charset="-122"/>
                <a:cs typeface="Times New Roman" pitchFamily="18" charset="0"/>
              </a:rPr>
              <a:t>边缘检测算子（ 也叫做</a:t>
            </a:r>
            <a:r>
              <a:rPr lang="en-US" altLang="zh-CN" sz="2400" dirty="0" smtClean="0">
                <a:solidFill>
                  <a:srgbClr val="0000FF"/>
                </a:solidFill>
                <a:latin typeface="Times New Roman" pitchFamily="18" charset="0"/>
                <a:ea typeface="黑体" pitchFamily="49" charset="-122"/>
                <a:cs typeface="Times New Roman" pitchFamily="18" charset="0"/>
              </a:rPr>
              <a:t>Gauss-</a:t>
            </a:r>
            <a:r>
              <a:rPr lang="en-US" altLang="zh-CN" sz="2400" dirty="0" err="1" smtClean="0">
                <a:solidFill>
                  <a:srgbClr val="0000FF"/>
                </a:solidFill>
                <a:latin typeface="Times New Roman" pitchFamily="18" charset="0"/>
                <a:ea typeface="黑体" pitchFamily="49" charset="-122"/>
                <a:cs typeface="Times New Roman" pitchFamily="18" charset="0"/>
              </a:rPr>
              <a:t>Laplacian</a:t>
            </a:r>
            <a:r>
              <a:rPr lang="zh-CN" altLang="en-US" sz="2400" dirty="0" smtClean="0">
                <a:solidFill>
                  <a:srgbClr val="0000FF"/>
                </a:solidFill>
                <a:latin typeface="Times New Roman" pitchFamily="18" charset="0"/>
                <a:ea typeface="黑体" pitchFamily="49" charset="-122"/>
                <a:cs typeface="Times New Roman" pitchFamily="18" charset="0"/>
              </a:rPr>
              <a:t>算子 ）</a:t>
            </a:r>
          </a:p>
          <a:p>
            <a:pPr eaLnBrk="1" hangingPunct="1">
              <a:lnSpc>
                <a:spcPct val="120000"/>
              </a:lnSpc>
              <a:buClr>
                <a:srgbClr val="CC0066"/>
              </a:buClr>
              <a:buSzPct val="90000"/>
              <a:buFont typeface="Wingdings" pitchFamily="2" charset="2"/>
              <a:buChar char="v"/>
            </a:pPr>
            <a:r>
              <a:rPr lang="en-US" altLang="zh-CN" sz="2400" dirty="0" smtClean="0">
                <a:solidFill>
                  <a:srgbClr val="0000FF"/>
                </a:solidFill>
                <a:latin typeface="Times New Roman" pitchFamily="18" charset="0"/>
                <a:ea typeface="黑体" pitchFamily="49" charset="-122"/>
                <a:cs typeface="Times New Roman" pitchFamily="18" charset="0"/>
              </a:rPr>
              <a:t>Canny</a:t>
            </a:r>
            <a:r>
              <a:rPr lang="zh-CN" altLang="en-US" sz="2400" dirty="0" smtClean="0">
                <a:solidFill>
                  <a:srgbClr val="0000FF"/>
                </a:solidFill>
                <a:latin typeface="Times New Roman" pitchFamily="18" charset="0"/>
                <a:ea typeface="黑体" pitchFamily="49" charset="-122"/>
                <a:cs typeface="Times New Roman" pitchFamily="18" charset="0"/>
              </a:rPr>
              <a:t>边缘检测算子</a:t>
            </a:r>
          </a:p>
          <a:p>
            <a:pPr eaLnBrk="1" hangingPunct="1">
              <a:lnSpc>
                <a:spcPct val="120000"/>
              </a:lnSpc>
              <a:buClr>
                <a:srgbClr val="CC0066"/>
              </a:buClr>
              <a:buSzPct val="90000"/>
              <a:buFont typeface="Wingdings" pitchFamily="2" charset="2"/>
              <a:buChar char="v"/>
            </a:pPr>
            <a:r>
              <a:rPr lang="zh-CN" altLang="en-US" sz="2400" dirty="0" smtClean="0">
                <a:solidFill>
                  <a:srgbClr val="0000FF"/>
                </a:solidFill>
                <a:latin typeface="Times New Roman" pitchFamily="18" charset="0"/>
                <a:ea typeface="黑体" pitchFamily="49" charset="-122"/>
                <a:cs typeface="Times New Roman" pitchFamily="18" charset="0"/>
              </a:rPr>
              <a:t>改进</a:t>
            </a:r>
            <a:r>
              <a:rPr lang="en-US" altLang="zh-CN" sz="2400" dirty="0" err="1" smtClean="0">
                <a:solidFill>
                  <a:srgbClr val="0000FF"/>
                </a:solidFill>
                <a:latin typeface="Times New Roman" pitchFamily="18" charset="0"/>
                <a:ea typeface="黑体" pitchFamily="49" charset="-122"/>
                <a:cs typeface="Times New Roman" pitchFamily="18" charset="0"/>
              </a:rPr>
              <a:t>Sobel</a:t>
            </a:r>
            <a:r>
              <a:rPr lang="zh-CN" altLang="en-US" sz="2400" dirty="0" smtClean="0">
                <a:solidFill>
                  <a:srgbClr val="0000FF"/>
                </a:solidFill>
                <a:latin typeface="Times New Roman" pitchFamily="18" charset="0"/>
                <a:ea typeface="黑体" pitchFamily="49" charset="-122"/>
                <a:cs typeface="Times New Roman" pitchFamily="18" charset="0"/>
              </a:rPr>
              <a:t>边缘检测算子</a:t>
            </a:r>
          </a:p>
        </p:txBody>
      </p:sp>
      <p:graphicFrame>
        <p:nvGraphicFramePr>
          <p:cNvPr id="4098" name="Object 4"/>
          <p:cNvGraphicFramePr>
            <a:graphicFrameLocks noChangeAspect="1"/>
          </p:cNvGraphicFramePr>
          <p:nvPr/>
        </p:nvGraphicFramePr>
        <p:xfrm>
          <a:off x="715963" y="5364163"/>
          <a:ext cx="4611687" cy="1262062"/>
        </p:xfrm>
        <a:graphic>
          <a:graphicData uri="http://schemas.openxmlformats.org/presentationml/2006/ole">
            <mc:AlternateContent xmlns:mc="http://schemas.openxmlformats.org/markup-compatibility/2006">
              <mc:Choice xmlns:v="urn:schemas-microsoft-com:vml" Requires="v">
                <p:oleObj spid="_x0000_s182286" r:id="rId3" imgW="2362200" imgH="762000" progId="Equation.3">
                  <p:embed/>
                </p:oleObj>
              </mc:Choice>
              <mc:Fallback>
                <p:oleObj r:id="rId3" imgW="2362200" imgH="762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3" y="5364163"/>
                        <a:ext cx="4611687" cy="1262062"/>
                      </a:xfrm>
                      <a:prstGeom prst="rect">
                        <a:avLst/>
                      </a:prstGeom>
                      <a:noFill/>
                      <a:extLst>
                        <a:ext uri="{909E8E84-426E-40DD-AFC4-6F175D3DCCD1}">
                          <a14:hiddenFill xmlns:a14="http://schemas.microsoft.com/office/drawing/2010/main">
                            <a:solidFill>
                              <a:schemeClr val="hlink"/>
                            </a:solidFill>
                          </a14:hiddenFill>
                        </a:ext>
                      </a:extLst>
                    </p:spPr>
                  </p:pic>
                </p:oleObj>
              </mc:Fallback>
            </mc:AlternateContent>
          </a:graphicData>
        </a:graphic>
      </p:graphicFrame>
      <p:sp>
        <p:nvSpPr>
          <p:cNvPr id="4101" name="AutoShape 5"/>
          <p:cNvSpPr>
            <a:spLocks noChangeArrowheads="1"/>
          </p:cNvSpPr>
          <p:nvPr/>
        </p:nvSpPr>
        <p:spPr bwMode="auto">
          <a:xfrm>
            <a:off x="5934075" y="5218112"/>
            <a:ext cx="2438400" cy="492125"/>
          </a:xfrm>
          <a:prstGeom prst="wedgeRectCallout">
            <a:avLst>
              <a:gd name="adj1" fmla="val -68032"/>
              <a:gd name="adj2" fmla="val 31292"/>
            </a:avLst>
          </a:prstGeom>
          <a:noFill/>
          <a:ln w="9525">
            <a:solidFill>
              <a:schemeClr val="tx1"/>
            </a:solidFill>
            <a:miter lim="800000"/>
            <a:headEnd/>
            <a:tailEnd/>
          </a:ln>
        </p:spPr>
        <p:txBody>
          <a:bodyPr anchor="ctr"/>
          <a:lstStyle/>
          <a:p>
            <a:pPr algn="ctr" latinLnBrk="0"/>
            <a:r>
              <a:rPr lang="zh-CN" altLang="en-US" sz="1800" b="1" dirty="0">
                <a:solidFill>
                  <a:srgbClr val="CC0066"/>
                </a:solidFill>
                <a:latin typeface="Times New Roman" pitchFamily="18" charset="0"/>
                <a:ea typeface="宋体" pitchFamily="2" charset="-122"/>
              </a:rPr>
              <a:t>改进后的</a:t>
            </a:r>
            <a:r>
              <a:rPr lang="en-US" altLang="zh-CN" sz="1800" b="1" dirty="0" err="1">
                <a:solidFill>
                  <a:srgbClr val="CC0066"/>
                </a:solidFill>
                <a:latin typeface="宋体" pitchFamily="2" charset="-122"/>
                <a:ea typeface="宋体" pitchFamily="2" charset="-122"/>
              </a:rPr>
              <a:t>Sobel</a:t>
            </a:r>
            <a:r>
              <a:rPr lang="zh-CN" altLang="en-US" sz="1800" b="1" dirty="0">
                <a:solidFill>
                  <a:srgbClr val="CC0066"/>
                </a:solidFill>
                <a:latin typeface="Times New Roman" pitchFamily="18" charset="0"/>
                <a:ea typeface="宋体" pitchFamily="2" charset="-122"/>
              </a:rPr>
              <a:t>算子</a:t>
            </a:r>
          </a:p>
        </p:txBody>
      </p:sp>
      <p:sp>
        <p:nvSpPr>
          <p:cNvPr id="6" name="Rectangle 2"/>
          <p:cNvSpPr txBox="1">
            <a:spLocks noChangeArrowheads="1"/>
          </p:cNvSpPr>
          <p:nvPr/>
        </p:nvSpPr>
        <p:spPr bwMode="auto">
          <a:xfrm>
            <a:off x="1001713" y="0"/>
            <a:ext cx="8763000" cy="746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a:lstStyle>
          <a:p>
            <a:pPr eaLnBrk="1" hangingPunct="1">
              <a:defRPr/>
            </a:pPr>
            <a:r>
              <a:rPr lang="zh-CN" altLang="en-US" sz="3200" smtClean="0">
                <a:solidFill>
                  <a:srgbClr val="0000FF"/>
                </a:solidFill>
                <a:latin typeface="黑体" pitchFamily="49" charset="-122"/>
                <a:ea typeface="黑体" pitchFamily="49" charset="-122"/>
              </a:rPr>
              <a:t>利用图像分割技术的目标检测方法</a:t>
            </a:r>
            <a:endParaRPr lang="zh-CN" altLang="en-US" sz="3200" dirty="0" smtClean="0">
              <a:solidFill>
                <a:srgbClr val="0000FF"/>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cstate="print"/>
          <a:srcRect/>
          <a:stretch>
            <a:fillRect/>
          </a:stretch>
        </p:blipFill>
        <p:spPr bwMode="auto">
          <a:xfrm>
            <a:off x="709613" y="1155700"/>
            <a:ext cx="2262187" cy="1836738"/>
          </a:xfrm>
          <a:prstGeom prst="rect">
            <a:avLst/>
          </a:prstGeom>
          <a:noFill/>
          <a:ln w="9525">
            <a:noFill/>
            <a:miter lim="800000"/>
            <a:headEnd/>
            <a:tailEnd/>
          </a:ln>
        </p:spPr>
      </p:pic>
      <p:pic>
        <p:nvPicPr>
          <p:cNvPr id="75779" name="Picture 3"/>
          <p:cNvPicPr>
            <a:picLocks noChangeAspect="1" noChangeArrowheads="1"/>
          </p:cNvPicPr>
          <p:nvPr/>
        </p:nvPicPr>
        <p:blipFill>
          <a:blip r:embed="rId3" cstate="print"/>
          <a:srcRect/>
          <a:stretch>
            <a:fillRect/>
          </a:stretch>
        </p:blipFill>
        <p:spPr bwMode="auto">
          <a:xfrm>
            <a:off x="3448050" y="1168400"/>
            <a:ext cx="2254250" cy="1836738"/>
          </a:xfrm>
          <a:prstGeom prst="rect">
            <a:avLst/>
          </a:prstGeom>
          <a:noFill/>
          <a:ln w="9525">
            <a:noFill/>
            <a:miter lim="800000"/>
            <a:headEnd/>
            <a:tailEnd/>
          </a:ln>
        </p:spPr>
      </p:pic>
      <p:sp>
        <p:nvSpPr>
          <p:cNvPr id="75780" name="Rectangle 4"/>
          <p:cNvSpPr>
            <a:spLocks noChangeArrowheads="1"/>
          </p:cNvSpPr>
          <p:nvPr/>
        </p:nvSpPr>
        <p:spPr bwMode="auto">
          <a:xfrm>
            <a:off x="4122738" y="3263900"/>
            <a:ext cx="762000"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Robert</a:t>
            </a:r>
            <a:endParaRPr lang="en-US" altLang="zh-CN" sz="2000" b="1"/>
          </a:p>
        </p:txBody>
      </p:sp>
      <p:pic>
        <p:nvPicPr>
          <p:cNvPr id="75781" name="Picture 5"/>
          <p:cNvPicPr>
            <a:picLocks noChangeAspect="1" noChangeArrowheads="1"/>
          </p:cNvPicPr>
          <p:nvPr/>
        </p:nvPicPr>
        <p:blipFill>
          <a:blip r:embed="rId4" cstate="print"/>
          <a:srcRect/>
          <a:stretch>
            <a:fillRect/>
          </a:stretch>
        </p:blipFill>
        <p:spPr bwMode="auto">
          <a:xfrm>
            <a:off x="6084888" y="1231900"/>
            <a:ext cx="2254250" cy="1836738"/>
          </a:xfrm>
          <a:prstGeom prst="rect">
            <a:avLst/>
          </a:prstGeom>
          <a:noFill/>
          <a:ln w="9525">
            <a:noFill/>
            <a:miter lim="800000"/>
            <a:headEnd/>
            <a:tailEnd/>
          </a:ln>
        </p:spPr>
      </p:pic>
      <p:sp>
        <p:nvSpPr>
          <p:cNvPr id="75782" name="Rectangle 6"/>
          <p:cNvSpPr>
            <a:spLocks noChangeArrowheads="1"/>
          </p:cNvSpPr>
          <p:nvPr/>
        </p:nvSpPr>
        <p:spPr bwMode="auto">
          <a:xfrm>
            <a:off x="6845300" y="3286125"/>
            <a:ext cx="776288"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Prewitt</a:t>
            </a:r>
            <a:endParaRPr lang="en-US" altLang="zh-CN" sz="2000" b="1"/>
          </a:p>
        </p:txBody>
      </p:sp>
      <p:pic>
        <p:nvPicPr>
          <p:cNvPr id="75783" name="Picture 7"/>
          <p:cNvPicPr>
            <a:picLocks noChangeAspect="1" noChangeArrowheads="1"/>
          </p:cNvPicPr>
          <p:nvPr/>
        </p:nvPicPr>
        <p:blipFill>
          <a:blip r:embed="rId5" cstate="print"/>
          <a:srcRect/>
          <a:stretch>
            <a:fillRect/>
          </a:stretch>
        </p:blipFill>
        <p:spPr bwMode="auto">
          <a:xfrm>
            <a:off x="742950" y="3816350"/>
            <a:ext cx="2262188" cy="1844675"/>
          </a:xfrm>
          <a:prstGeom prst="rect">
            <a:avLst/>
          </a:prstGeom>
          <a:noFill/>
          <a:ln w="9525">
            <a:noFill/>
            <a:miter lim="800000"/>
            <a:headEnd/>
            <a:tailEnd/>
          </a:ln>
        </p:spPr>
      </p:pic>
      <p:sp>
        <p:nvSpPr>
          <p:cNvPr id="75784" name="Rectangle 8"/>
          <p:cNvSpPr>
            <a:spLocks noChangeArrowheads="1"/>
          </p:cNvSpPr>
          <p:nvPr/>
        </p:nvSpPr>
        <p:spPr bwMode="auto">
          <a:xfrm>
            <a:off x="1439863" y="5924550"/>
            <a:ext cx="650875"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Sobel</a:t>
            </a:r>
            <a:endParaRPr lang="en-US" altLang="zh-CN" sz="2000" b="1"/>
          </a:p>
        </p:txBody>
      </p:sp>
      <p:pic>
        <p:nvPicPr>
          <p:cNvPr id="75785" name="Picture 9"/>
          <p:cNvPicPr>
            <a:picLocks noChangeAspect="1" noChangeArrowheads="1"/>
          </p:cNvPicPr>
          <p:nvPr/>
        </p:nvPicPr>
        <p:blipFill>
          <a:blip r:embed="rId6" cstate="print"/>
          <a:srcRect/>
          <a:stretch>
            <a:fillRect/>
          </a:stretch>
        </p:blipFill>
        <p:spPr bwMode="auto">
          <a:xfrm>
            <a:off x="3449638" y="3775075"/>
            <a:ext cx="2254250" cy="1825625"/>
          </a:xfrm>
          <a:prstGeom prst="rect">
            <a:avLst/>
          </a:prstGeom>
          <a:noFill/>
          <a:ln w="9525">
            <a:noFill/>
            <a:miter lim="800000"/>
            <a:headEnd/>
            <a:tailEnd/>
          </a:ln>
        </p:spPr>
      </p:pic>
      <p:sp>
        <p:nvSpPr>
          <p:cNvPr id="75786" name="Rectangle 10"/>
          <p:cNvSpPr>
            <a:spLocks noChangeArrowheads="1"/>
          </p:cNvSpPr>
          <p:nvPr/>
        </p:nvSpPr>
        <p:spPr bwMode="auto">
          <a:xfrm>
            <a:off x="3581400" y="5935663"/>
            <a:ext cx="1906588"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Gauss-Laplacian</a:t>
            </a:r>
            <a:endParaRPr lang="en-US" altLang="zh-CN" sz="2000" b="1"/>
          </a:p>
        </p:txBody>
      </p:sp>
      <p:pic>
        <p:nvPicPr>
          <p:cNvPr id="75787" name="Picture 11"/>
          <p:cNvPicPr>
            <a:picLocks noChangeAspect="1" noChangeArrowheads="1"/>
          </p:cNvPicPr>
          <p:nvPr/>
        </p:nvPicPr>
        <p:blipFill>
          <a:blip r:embed="rId7" cstate="print"/>
          <a:srcRect/>
          <a:stretch>
            <a:fillRect/>
          </a:stretch>
        </p:blipFill>
        <p:spPr bwMode="auto">
          <a:xfrm>
            <a:off x="6102350" y="3771900"/>
            <a:ext cx="2254250" cy="1825625"/>
          </a:xfrm>
          <a:prstGeom prst="rect">
            <a:avLst/>
          </a:prstGeom>
          <a:noFill/>
          <a:ln w="9525">
            <a:noFill/>
            <a:miter lim="800000"/>
            <a:headEnd/>
            <a:tailEnd/>
          </a:ln>
        </p:spPr>
      </p:pic>
      <p:sp>
        <p:nvSpPr>
          <p:cNvPr id="75788" name="Rectangle 12"/>
          <p:cNvSpPr>
            <a:spLocks noChangeArrowheads="1"/>
          </p:cNvSpPr>
          <p:nvPr/>
        </p:nvSpPr>
        <p:spPr bwMode="auto">
          <a:xfrm>
            <a:off x="7094538" y="5935663"/>
            <a:ext cx="735012"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Canny</a:t>
            </a:r>
            <a:endParaRPr lang="en-US" altLang="zh-CN" sz="2000" b="1"/>
          </a:p>
        </p:txBody>
      </p:sp>
      <p:sp>
        <p:nvSpPr>
          <p:cNvPr id="75789" name="Text Box 13"/>
          <p:cNvSpPr txBox="1">
            <a:spLocks noChangeArrowheads="1"/>
          </p:cNvSpPr>
          <p:nvPr/>
        </p:nvSpPr>
        <p:spPr bwMode="auto">
          <a:xfrm>
            <a:off x="1068388" y="3163888"/>
            <a:ext cx="1531937"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2000"/>
              <a:t>硬币图像</a:t>
            </a:r>
          </a:p>
        </p:txBody>
      </p:sp>
      <p:sp>
        <p:nvSpPr>
          <p:cNvPr id="75790" name="Text Box 14"/>
          <p:cNvSpPr txBox="1">
            <a:spLocks noChangeArrowheads="1"/>
          </p:cNvSpPr>
          <p:nvPr/>
        </p:nvSpPr>
        <p:spPr bwMode="auto">
          <a:xfrm>
            <a:off x="1073150" y="186531"/>
            <a:ext cx="7623175" cy="579438"/>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dirty="0">
                <a:solidFill>
                  <a:srgbClr val="0000FF"/>
                </a:solidFill>
              </a:rPr>
              <a:t>几种经典边缘检测算子的检测实验</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2"/>
          <p:cNvSpPr>
            <a:spLocks noChangeAspect="1" noChangeArrowheads="1" noTextEdit="1"/>
          </p:cNvSpPr>
          <p:nvPr/>
        </p:nvSpPr>
        <p:spPr bwMode="auto">
          <a:xfrm>
            <a:off x="1897063" y="2260600"/>
            <a:ext cx="5289550" cy="3332163"/>
          </a:xfrm>
          <a:prstGeom prst="rect">
            <a:avLst/>
          </a:prstGeom>
          <a:noFill/>
          <a:ln w="9525">
            <a:noFill/>
            <a:miter lim="800000"/>
            <a:headEnd/>
            <a:tailEnd/>
          </a:ln>
        </p:spPr>
        <p:txBody>
          <a:bodyPr/>
          <a:lstStyle/>
          <a:p>
            <a:endParaRPr lang="zh-CN" altLang="en-US">
              <a:solidFill>
                <a:srgbClr val="0000FF"/>
              </a:solidFill>
            </a:endParaRPr>
          </a:p>
        </p:txBody>
      </p:sp>
      <p:pic>
        <p:nvPicPr>
          <p:cNvPr id="76803" name="Picture 3"/>
          <p:cNvPicPr>
            <a:picLocks noChangeAspect="1" noChangeArrowheads="1"/>
          </p:cNvPicPr>
          <p:nvPr/>
        </p:nvPicPr>
        <p:blipFill>
          <a:blip r:embed="rId2" cstate="print"/>
          <a:srcRect/>
          <a:stretch>
            <a:fillRect/>
          </a:stretch>
        </p:blipFill>
        <p:spPr bwMode="auto">
          <a:xfrm>
            <a:off x="569913" y="889001"/>
            <a:ext cx="2335212" cy="2328862"/>
          </a:xfrm>
          <a:prstGeom prst="rect">
            <a:avLst/>
          </a:prstGeom>
          <a:noFill/>
          <a:ln w="9525">
            <a:noFill/>
            <a:miter lim="800000"/>
            <a:headEnd/>
            <a:tailEnd/>
          </a:ln>
        </p:spPr>
      </p:pic>
      <p:pic>
        <p:nvPicPr>
          <p:cNvPr id="76804" name="Picture 4"/>
          <p:cNvPicPr>
            <a:picLocks noChangeAspect="1" noChangeArrowheads="1"/>
          </p:cNvPicPr>
          <p:nvPr/>
        </p:nvPicPr>
        <p:blipFill>
          <a:blip r:embed="rId3" cstate="print"/>
          <a:srcRect/>
          <a:stretch>
            <a:fillRect/>
          </a:stretch>
        </p:blipFill>
        <p:spPr bwMode="auto">
          <a:xfrm>
            <a:off x="3314700" y="889001"/>
            <a:ext cx="2324100" cy="2317750"/>
          </a:xfrm>
          <a:prstGeom prst="rect">
            <a:avLst/>
          </a:prstGeom>
          <a:noFill/>
          <a:ln w="9525">
            <a:noFill/>
            <a:miter lim="800000"/>
            <a:headEnd/>
            <a:tailEnd/>
          </a:ln>
        </p:spPr>
      </p:pic>
      <p:pic>
        <p:nvPicPr>
          <p:cNvPr id="76805" name="Picture 5"/>
          <p:cNvPicPr>
            <a:picLocks noChangeAspect="1" noChangeArrowheads="1"/>
          </p:cNvPicPr>
          <p:nvPr/>
        </p:nvPicPr>
        <p:blipFill>
          <a:blip r:embed="rId4" cstate="print"/>
          <a:srcRect/>
          <a:stretch>
            <a:fillRect/>
          </a:stretch>
        </p:blipFill>
        <p:spPr bwMode="auto">
          <a:xfrm>
            <a:off x="6305550" y="889001"/>
            <a:ext cx="2282825" cy="2274887"/>
          </a:xfrm>
          <a:prstGeom prst="rect">
            <a:avLst/>
          </a:prstGeom>
          <a:noFill/>
          <a:ln w="9525">
            <a:noFill/>
            <a:miter lim="800000"/>
            <a:headEnd/>
            <a:tailEnd/>
          </a:ln>
        </p:spPr>
      </p:pic>
      <p:pic>
        <p:nvPicPr>
          <p:cNvPr id="76806" name="Picture 6"/>
          <p:cNvPicPr>
            <a:picLocks noChangeAspect="1" noChangeArrowheads="1"/>
          </p:cNvPicPr>
          <p:nvPr/>
        </p:nvPicPr>
        <p:blipFill>
          <a:blip r:embed="rId5" cstate="print"/>
          <a:srcRect/>
          <a:stretch>
            <a:fillRect/>
          </a:stretch>
        </p:blipFill>
        <p:spPr bwMode="auto">
          <a:xfrm>
            <a:off x="569913" y="3800475"/>
            <a:ext cx="2352675" cy="2346325"/>
          </a:xfrm>
          <a:prstGeom prst="rect">
            <a:avLst/>
          </a:prstGeom>
          <a:noFill/>
          <a:ln w="9525">
            <a:noFill/>
            <a:miter lim="800000"/>
            <a:headEnd/>
            <a:tailEnd/>
          </a:ln>
        </p:spPr>
      </p:pic>
      <p:pic>
        <p:nvPicPr>
          <p:cNvPr id="76807" name="Picture 7"/>
          <p:cNvPicPr>
            <a:picLocks noChangeAspect="1" noChangeArrowheads="1"/>
          </p:cNvPicPr>
          <p:nvPr/>
        </p:nvPicPr>
        <p:blipFill>
          <a:blip r:embed="rId6" cstate="print"/>
          <a:srcRect/>
          <a:stretch>
            <a:fillRect/>
          </a:stretch>
        </p:blipFill>
        <p:spPr bwMode="auto">
          <a:xfrm>
            <a:off x="3402013" y="3821113"/>
            <a:ext cx="2308225" cy="2301875"/>
          </a:xfrm>
          <a:prstGeom prst="rect">
            <a:avLst/>
          </a:prstGeom>
          <a:noFill/>
          <a:ln w="9525">
            <a:noFill/>
            <a:miter lim="800000"/>
            <a:headEnd/>
            <a:tailEnd/>
          </a:ln>
        </p:spPr>
      </p:pic>
      <p:pic>
        <p:nvPicPr>
          <p:cNvPr id="76808" name="Picture 8"/>
          <p:cNvPicPr>
            <a:picLocks noChangeAspect="1" noChangeArrowheads="1"/>
          </p:cNvPicPr>
          <p:nvPr/>
        </p:nvPicPr>
        <p:blipFill>
          <a:blip r:embed="rId7" cstate="print"/>
          <a:srcRect/>
          <a:stretch>
            <a:fillRect/>
          </a:stretch>
        </p:blipFill>
        <p:spPr bwMode="auto">
          <a:xfrm>
            <a:off x="6238875" y="3779838"/>
            <a:ext cx="2349500" cy="2343150"/>
          </a:xfrm>
          <a:prstGeom prst="rect">
            <a:avLst/>
          </a:prstGeom>
          <a:noFill/>
          <a:ln w="9525">
            <a:noFill/>
            <a:miter lim="800000"/>
            <a:headEnd/>
            <a:tailEnd/>
          </a:ln>
        </p:spPr>
      </p:pic>
      <p:sp>
        <p:nvSpPr>
          <p:cNvPr id="76809" name="Rectangle 9"/>
          <p:cNvSpPr>
            <a:spLocks noChangeArrowheads="1"/>
          </p:cNvSpPr>
          <p:nvPr/>
        </p:nvSpPr>
        <p:spPr bwMode="auto">
          <a:xfrm>
            <a:off x="4430713" y="3317875"/>
            <a:ext cx="762000"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solidFill>
                  <a:srgbClr val="0000FF"/>
                </a:solidFill>
                <a:latin typeface="Helvetica" charset="0"/>
              </a:rPr>
              <a:t>Robert</a:t>
            </a:r>
            <a:endParaRPr lang="en-US" altLang="zh-CN" sz="2000" b="1">
              <a:solidFill>
                <a:srgbClr val="0000FF"/>
              </a:solidFill>
            </a:endParaRPr>
          </a:p>
        </p:txBody>
      </p:sp>
      <p:sp>
        <p:nvSpPr>
          <p:cNvPr id="76810" name="Rectangle 10"/>
          <p:cNvSpPr>
            <a:spLocks noChangeArrowheads="1"/>
          </p:cNvSpPr>
          <p:nvPr/>
        </p:nvSpPr>
        <p:spPr bwMode="auto">
          <a:xfrm>
            <a:off x="7153275" y="3340100"/>
            <a:ext cx="776288"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solidFill>
                  <a:srgbClr val="0000FF"/>
                </a:solidFill>
                <a:latin typeface="Helvetica" charset="0"/>
              </a:rPr>
              <a:t>Prewitt</a:t>
            </a:r>
            <a:endParaRPr lang="en-US" altLang="zh-CN" sz="2000" b="1">
              <a:solidFill>
                <a:srgbClr val="0000FF"/>
              </a:solidFill>
            </a:endParaRPr>
          </a:p>
        </p:txBody>
      </p:sp>
      <p:sp>
        <p:nvSpPr>
          <p:cNvPr id="76811" name="Text Box 11"/>
          <p:cNvSpPr txBox="1">
            <a:spLocks noChangeArrowheads="1"/>
          </p:cNvSpPr>
          <p:nvPr/>
        </p:nvSpPr>
        <p:spPr bwMode="auto">
          <a:xfrm>
            <a:off x="979488" y="3217863"/>
            <a:ext cx="1531937"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sz="2000" dirty="0">
                <a:solidFill>
                  <a:srgbClr val="0000FF"/>
                </a:solidFill>
              </a:rPr>
              <a:t>Lena</a:t>
            </a:r>
            <a:r>
              <a:rPr lang="zh-CN" altLang="en-US" sz="2000" dirty="0">
                <a:solidFill>
                  <a:srgbClr val="0000FF"/>
                </a:solidFill>
              </a:rPr>
              <a:t>图像</a:t>
            </a:r>
          </a:p>
        </p:txBody>
      </p:sp>
      <p:sp>
        <p:nvSpPr>
          <p:cNvPr id="76812" name="Rectangle 12"/>
          <p:cNvSpPr>
            <a:spLocks noChangeArrowheads="1"/>
          </p:cNvSpPr>
          <p:nvPr/>
        </p:nvSpPr>
        <p:spPr bwMode="auto">
          <a:xfrm>
            <a:off x="1473200" y="6310313"/>
            <a:ext cx="650875"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solidFill>
                  <a:srgbClr val="0000FF"/>
                </a:solidFill>
                <a:latin typeface="Helvetica" charset="0"/>
              </a:rPr>
              <a:t>Sobel</a:t>
            </a:r>
            <a:endParaRPr lang="en-US" altLang="zh-CN" sz="2000" b="1">
              <a:solidFill>
                <a:srgbClr val="0000FF"/>
              </a:solidFill>
            </a:endParaRPr>
          </a:p>
        </p:txBody>
      </p:sp>
      <p:sp>
        <p:nvSpPr>
          <p:cNvPr id="76813" name="Rectangle 13"/>
          <p:cNvSpPr>
            <a:spLocks noChangeArrowheads="1"/>
          </p:cNvSpPr>
          <p:nvPr/>
        </p:nvSpPr>
        <p:spPr bwMode="auto">
          <a:xfrm>
            <a:off x="3614738" y="6156424"/>
            <a:ext cx="1925207" cy="307777"/>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dirty="0">
                <a:solidFill>
                  <a:srgbClr val="0000FF"/>
                </a:solidFill>
                <a:latin typeface="Helvetica" charset="0"/>
              </a:rPr>
              <a:t>Gauss-</a:t>
            </a:r>
            <a:r>
              <a:rPr lang="en-US" altLang="zh-CN" sz="2000" dirty="0" err="1">
                <a:solidFill>
                  <a:srgbClr val="0000FF"/>
                </a:solidFill>
                <a:latin typeface="Helvetica" charset="0"/>
              </a:rPr>
              <a:t>Laplacian</a:t>
            </a:r>
            <a:endParaRPr lang="en-US" altLang="zh-CN" sz="2000" b="1" dirty="0">
              <a:solidFill>
                <a:srgbClr val="0000FF"/>
              </a:solidFill>
            </a:endParaRPr>
          </a:p>
        </p:txBody>
      </p:sp>
      <p:sp>
        <p:nvSpPr>
          <p:cNvPr id="76814" name="Rectangle 14"/>
          <p:cNvSpPr>
            <a:spLocks noChangeArrowheads="1"/>
          </p:cNvSpPr>
          <p:nvPr/>
        </p:nvSpPr>
        <p:spPr bwMode="auto">
          <a:xfrm>
            <a:off x="7127875" y="6321425"/>
            <a:ext cx="735013"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solidFill>
                  <a:srgbClr val="0000FF"/>
                </a:solidFill>
                <a:latin typeface="Helvetica" charset="0"/>
              </a:rPr>
              <a:t>Canny</a:t>
            </a:r>
            <a:endParaRPr lang="en-US" altLang="zh-CN" sz="2000" b="1">
              <a:solidFill>
                <a:srgbClr val="0000FF"/>
              </a:solidFill>
            </a:endParaRPr>
          </a:p>
        </p:txBody>
      </p:sp>
      <p:sp>
        <p:nvSpPr>
          <p:cNvPr id="15" name="Text Box 14"/>
          <p:cNvSpPr txBox="1">
            <a:spLocks noChangeArrowheads="1"/>
          </p:cNvSpPr>
          <p:nvPr/>
        </p:nvSpPr>
        <p:spPr bwMode="auto">
          <a:xfrm>
            <a:off x="1073150" y="186531"/>
            <a:ext cx="7623175" cy="579438"/>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dirty="0">
                <a:solidFill>
                  <a:srgbClr val="0000FF"/>
                </a:solidFill>
              </a:rPr>
              <a:t>几种经典边缘检测算子的检测实验</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47700" y="272475"/>
            <a:ext cx="8763000" cy="584775"/>
          </a:xfrm>
        </p:spPr>
        <p:txBody>
          <a:bodyPr anchor="b">
            <a:spAutoFit/>
          </a:bodyPr>
          <a:lstStyle/>
          <a:p>
            <a:pPr eaLnBrk="1" hangingPunct="1">
              <a:defRPr/>
            </a:pPr>
            <a:r>
              <a:rPr lang="zh-CN" altLang="en-US" sz="3200" dirty="0" smtClean="0">
                <a:solidFill>
                  <a:srgbClr val="0000FF"/>
                </a:solidFill>
                <a:latin typeface="黑体" pitchFamily="49" charset="-122"/>
                <a:ea typeface="黑体" pitchFamily="49" charset="-122"/>
              </a:rPr>
              <a:t>  基于</a:t>
            </a:r>
            <a:r>
              <a:rPr lang="zh-CN" altLang="en-US" sz="3200" dirty="0" smtClean="0">
                <a:solidFill>
                  <a:srgbClr val="0000FF"/>
                </a:solidFill>
                <a:latin typeface="黑体" pitchFamily="49" charset="-122"/>
                <a:ea typeface="黑体" pitchFamily="49" charset="-122"/>
              </a:rPr>
              <a:t>图像匹配技术的目标检测算法</a:t>
            </a:r>
          </a:p>
        </p:txBody>
      </p:sp>
      <p:sp>
        <p:nvSpPr>
          <p:cNvPr id="77827" name="Rectangle 3"/>
          <p:cNvSpPr>
            <a:spLocks noGrp="1" noChangeArrowheads="1"/>
          </p:cNvSpPr>
          <p:nvPr>
            <p:ph type="body" sz="half" idx="1"/>
          </p:nvPr>
        </p:nvSpPr>
        <p:spPr>
          <a:xfrm>
            <a:off x="342900" y="1233488"/>
            <a:ext cx="8280400" cy="5129212"/>
          </a:xfrm>
        </p:spPr>
        <p:txBody>
          <a:bodyPr/>
          <a:lstStyle/>
          <a:p>
            <a:pPr eaLnBrk="1" hangingPunct="1">
              <a:buSzPct val="70000"/>
              <a:buFontTx/>
              <a:buBlip>
                <a:blip r:embed="rId2"/>
              </a:buBlip>
            </a:pPr>
            <a:r>
              <a:rPr lang="zh-CN" altLang="en-US" sz="2800" dirty="0" smtClean="0">
                <a:solidFill>
                  <a:srgbClr val="008000"/>
                </a:solidFill>
                <a:latin typeface="黑体" pitchFamily="49" charset="-122"/>
                <a:ea typeface="黑体" pitchFamily="49" charset="-122"/>
              </a:rPr>
              <a:t>基于图像灰度的匹配算法</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绝对平衡搜索法</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归一化互相关匹配</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图像匹配的加速算法</a:t>
            </a:r>
          </a:p>
          <a:p>
            <a:pPr eaLnBrk="1" hangingPunct="1">
              <a:buSzPct val="70000"/>
              <a:buFontTx/>
              <a:buBlip>
                <a:blip r:embed="rId2"/>
              </a:buBlip>
            </a:pPr>
            <a:r>
              <a:rPr lang="zh-CN" altLang="en-US" sz="2800" dirty="0" smtClean="0">
                <a:solidFill>
                  <a:srgbClr val="008000"/>
                </a:solidFill>
                <a:latin typeface="黑体" pitchFamily="49" charset="-122"/>
                <a:ea typeface="黑体" pitchFamily="49" charset="-122"/>
              </a:rPr>
              <a:t>基于图像特征的匹配算法</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目标像素数</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符合目标灰度分布的像素点总数</a:t>
            </a:r>
            <a:r>
              <a:rPr lang="en-US" altLang="zh-CN" sz="2400" dirty="0" smtClean="0">
                <a:latin typeface="黑体" pitchFamily="49" charset="-122"/>
                <a:ea typeface="黑体" pitchFamily="49" charset="-122"/>
              </a:rPr>
              <a:t>;</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目标均值</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目标像素点的灰度均值</a:t>
            </a:r>
            <a:r>
              <a:rPr lang="en-US" altLang="zh-CN" sz="2400" dirty="0" smtClean="0">
                <a:latin typeface="黑体" pitchFamily="49" charset="-122"/>
                <a:ea typeface="黑体" pitchFamily="49" charset="-122"/>
              </a:rPr>
              <a:t>;</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复杂度</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边界像素点数与总目标像素点数的比值</a:t>
            </a:r>
            <a:r>
              <a:rPr lang="en-US" altLang="zh-CN" sz="2400" dirty="0" smtClean="0">
                <a:latin typeface="黑体" pitchFamily="49" charset="-122"/>
                <a:ea typeface="黑体" pitchFamily="49" charset="-122"/>
              </a:rPr>
              <a:t>;</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长宽比</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目标像素数最多一行与像素数最多一列比值</a:t>
            </a:r>
            <a:r>
              <a:rPr lang="en-US" altLang="zh-CN" sz="2400" dirty="0" smtClean="0">
                <a:latin typeface="黑体" pitchFamily="49" charset="-122"/>
                <a:ea typeface="黑体" pitchFamily="49" charset="-122"/>
              </a:rPr>
              <a:t>;</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紧凑度</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目标像素数与目标长、宽之比值。</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23950" y="264180"/>
            <a:ext cx="7767638" cy="523220"/>
          </a:xfrm>
        </p:spPr>
        <p:txBody>
          <a:bodyPr wrap="square" anchor="b">
            <a:spAutoFit/>
          </a:bodyPr>
          <a:lstStyle/>
          <a:p>
            <a:pPr eaLnBrk="1" hangingPunct="1">
              <a:defRPr/>
            </a:pPr>
            <a:r>
              <a:rPr lang="zh-CN" altLang="en-US" sz="2800" dirty="0" smtClean="0">
                <a:solidFill>
                  <a:srgbClr val="0000FF"/>
                </a:solidFill>
                <a:latin typeface="黑体" pitchFamily="49" charset="-122"/>
                <a:ea typeface="黑体" pitchFamily="49" charset="-122"/>
              </a:rPr>
              <a:t>图像的特征形态与描述</a:t>
            </a:r>
          </a:p>
        </p:txBody>
      </p:sp>
      <p:sp>
        <p:nvSpPr>
          <p:cNvPr id="54275" name="Rectangle 3"/>
          <p:cNvSpPr>
            <a:spLocks noGrp="1" noChangeArrowheads="1"/>
          </p:cNvSpPr>
          <p:nvPr>
            <p:ph type="body" idx="1"/>
          </p:nvPr>
        </p:nvSpPr>
        <p:spPr>
          <a:xfrm>
            <a:off x="285750" y="1136650"/>
            <a:ext cx="7991475" cy="4968875"/>
          </a:xfrm>
          <a:noFill/>
        </p:spPr>
        <p:txBody>
          <a:bodyPr/>
          <a:lstStyle/>
          <a:p>
            <a:pPr eaLnBrk="1" hangingPunct="1">
              <a:lnSpc>
                <a:spcPct val="150000"/>
              </a:lnSpc>
              <a:buSzPct val="45000"/>
              <a:buFontTx/>
              <a:buBlip>
                <a:blip r:embed="rId2"/>
              </a:buBlip>
            </a:pPr>
            <a:r>
              <a:rPr lang="zh-CN" altLang="en-US" sz="2400" dirty="0" smtClean="0">
                <a:ea typeface="黑体" pitchFamily="49" charset="-122"/>
              </a:rPr>
              <a:t>图像作为信息的载体，对不同的用途，所关心的图像信息的含义或</a:t>
            </a:r>
            <a:r>
              <a:rPr lang="zh-CN" altLang="en-US" sz="2400" dirty="0" smtClean="0">
                <a:solidFill>
                  <a:srgbClr val="008000"/>
                </a:solidFill>
                <a:ea typeface="黑体" pitchFamily="49" charset="-122"/>
              </a:rPr>
              <a:t>感兴趣的图像基元不同</a:t>
            </a:r>
            <a:endParaRPr lang="en-US" altLang="zh-CN" sz="2400" dirty="0" smtClean="0">
              <a:ea typeface="黑体" pitchFamily="49" charset="-122"/>
            </a:endParaRPr>
          </a:p>
          <a:p>
            <a:pPr lvl="1" eaLnBrk="1" hangingPunct="1">
              <a:lnSpc>
                <a:spcPct val="150000"/>
              </a:lnSpc>
              <a:buSzPct val="45000"/>
              <a:buFontTx/>
              <a:buBlip>
                <a:blip r:embed="rId2"/>
              </a:buBlip>
            </a:pPr>
            <a:r>
              <a:rPr lang="zh-CN" altLang="en-US" sz="2000" dirty="0" smtClean="0">
                <a:solidFill>
                  <a:srgbClr val="0000FF"/>
                </a:solidFill>
                <a:ea typeface="黑体" pitchFamily="49" charset="-122"/>
              </a:rPr>
              <a:t>比如</a:t>
            </a:r>
            <a:endParaRPr lang="en-US" altLang="zh-CN" sz="2000" dirty="0" smtClean="0">
              <a:solidFill>
                <a:srgbClr val="0000FF"/>
              </a:solidFill>
              <a:ea typeface="黑体" pitchFamily="49" charset="-122"/>
            </a:endParaRPr>
          </a:p>
          <a:p>
            <a:pPr lvl="2" eaLnBrk="1" hangingPunct="1">
              <a:lnSpc>
                <a:spcPct val="150000"/>
              </a:lnSpc>
              <a:buSzPct val="45000"/>
              <a:buFontTx/>
              <a:buBlip>
                <a:blip r:embed="rId2"/>
              </a:buBlip>
            </a:pPr>
            <a:r>
              <a:rPr lang="zh-CN" altLang="en-US" sz="1800" dirty="0" smtClean="0">
                <a:ea typeface="黑体" pitchFamily="49" charset="-122"/>
              </a:rPr>
              <a:t>远距离红外小目标检测研究时，我们关心的只是目标周围小区域内的信噪比，或图像的信息量等</a:t>
            </a:r>
            <a:endParaRPr lang="en-US" altLang="zh-CN" sz="1800" dirty="0" smtClean="0">
              <a:ea typeface="黑体" pitchFamily="49" charset="-122"/>
            </a:endParaRPr>
          </a:p>
          <a:p>
            <a:pPr lvl="2" eaLnBrk="1" hangingPunct="1">
              <a:lnSpc>
                <a:spcPct val="150000"/>
              </a:lnSpc>
              <a:buSzPct val="45000"/>
              <a:buFontTx/>
              <a:buBlip>
                <a:blip r:embed="rId2"/>
              </a:buBlip>
            </a:pPr>
            <a:r>
              <a:rPr lang="zh-CN" altLang="en-US" sz="1800" dirty="0" smtClean="0">
                <a:ea typeface="黑体" pitchFamily="49" charset="-122"/>
              </a:rPr>
              <a:t>人脸识别时，可能关心的就是五官的形状和位置关系，至于脸色就不是很重要</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body" sz="half" idx="1"/>
          </p:nvPr>
        </p:nvSpPr>
        <p:spPr>
          <a:xfrm>
            <a:off x="474663" y="1190625"/>
            <a:ext cx="8550275" cy="4808538"/>
          </a:xfrm>
        </p:spPr>
        <p:txBody>
          <a:bodyPr/>
          <a:lstStyle/>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点、线等几何形状特征</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不变矩特征</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边缘特征</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幅度、直方图、频率系数</a:t>
            </a:r>
          </a:p>
          <a:p>
            <a:pPr lvl="1" eaLnBrk="1" hangingPunct="1">
              <a:buClr>
                <a:srgbClr val="CC0066"/>
              </a:buClr>
              <a:buFont typeface="Wingdings" pitchFamily="2" charset="2"/>
              <a:buChar char="v"/>
            </a:pPr>
            <a:r>
              <a:rPr lang="zh-CN" altLang="en-US" sz="2400" dirty="0" smtClean="0">
                <a:latin typeface="黑体" pitchFamily="49" charset="-122"/>
                <a:ea typeface="黑体" pitchFamily="49" charset="-122"/>
              </a:rPr>
              <a:t>基于相似性判据最优化的方法</a:t>
            </a:r>
          </a:p>
          <a:p>
            <a:pPr eaLnBrk="1" hangingPunct="1">
              <a:buSzPct val="60000"/>
              <a:buFontTx/>
              <a:buBlip>
                <a:blip r:embed="rId2"/>
              </a:buBlip>
            </a:pPr>
            <a:r>
              <a:rPr lang="zh-CN" altLang="en-US" sz="2800" dirty="0" smtClean="0">
                <a:solidFill>
                  <a:srgbClr val="008000"/>
                </a:solidFill>
                <a:latin typeface="Times New Roman" pitchFamily="18" charset="0"/>
                <a:ea typeface="黑体" pitchFamily="49" charset="-122"/>
                <a:cs typeface="Times New Roman" pitchFamily="18" charset="0"/>
              </a:rPr>
              <a:t>基于核密度估计的</a:t>
            </a:r>
            <a:r>
              <a:rPr lang="en-US" altLang="zh-CN" sz="2800" dirty="0" smtClean="0">
                <a:solidFill>
                  <a:srgbClr val="008000"/>
                </a:solidFill>
                <a:latin typeface="Times New Roman" pitchFamily="18" charset="0"/>
                <a:ea typeface="黑体" pitchFamily="49" charset="-122"/>
                <a:cs typeface="Times New Roman" pitchFamily="18" charset="0"/>
              </a:rPr>
              <a:t>mean shift</a:t>
            </a:r>
            <a:r>
              <a:rPr lang="zh-CN" altLang="en-US" sz="2800" dirty="0" smtClean="0">
                <a:solidFill>
                  <a:srgbClr val="008000"/>
                </a:solidFill>
                <a:latin typeface="Times New Roman" pitchFamily="18" charset="0"/>
                <a:ea typeface="黑体" pitchFamily="49" charset="-122"/>
                <a:cs typeface="Times New Roman" pitchFamily="18" charset="0"/>
              </a:rPr>
              <a:t>方法</a:t>
            </a:r>
          </a:p>
          <a:p>
            <a:pPr eaLnBrk="1" hangingPunct="1">
              <a:buSzPct val="60000"/>
              <a:buFontTx/>
              <a:buBlip>
                <a:blip r:embed="rId2"/>
              </a:buBlip>
            </a:pPr>
            <a:r>
              <a:rPr lang="zh-CN" altLang="en-US" sz="2800" dirty="0" smtClean="0">
                <a:solidFill>
                  <a:srgbClr val="008000"/>
                </a:solidFill>
                <a:latin typeface="Times New Roman" pitchFamily="18" charset="0"/>
                <a:ea typeface="黑体" pitchFamily="49" charset="-122"/>
                <a:cs typeface="Times New Roman" pitchFamily="18" charset="0"/>
              </a:rPr>
              <a:t>基于局部不变特征的匹配方法（</a:t>
            </a:r>
            <a:r>
              <a:rPr lang="en-US" altLang="zh-CN" sz="2800" dirty="0" smtClean="0">
                <a:solidFill>
                  <a:srgbClr val="008000"/>
                </a:solidFill>
                <a:latin typeface="Times New Roman" pitchFamily="18" charset="0"/>
                <a:ea typeface="黑体" pitchFamily="49" charset="-122"/>
                <a:cs typeface="Times New Roman" pitchFamily="18" charset="0"/>
              </a:rPr>
              <a:t>SIFT</a:t>
            </a:r>
            <a:r>
              <a:rPr lang="zh-CN" altLang="en-US" sz="2800" dirty="0" smtClean="0">
                <a:solidFill>
                  <a:srgbClr val="008000"/>
                </a:solidFill>
                <a:latin typeface="Times New Roman" pitchFamily="18" charset="0"/>
                <a:ea typeface="黑体" pitchFamily="49" charset="-122"/>
                <a:cs typeface="Times New Roman" pitchFamily="18" charset="0"/>
              </a:rPr>
              <a:t>、</a:t>
            </a:r>
            <a:r>
              <a:rPr lang="en-US" altLang="zh-CN" sz="2800" dirty="0" smtClean="0">
                <a:solidFill>
                  <a:srgbClr val="008000"/>
                </a:solidFill>
                <a:latin typeface="Times New Roman" pitchFamily="18" charset="0"/>
                <a:ea typeface="黑体" pitchFamily="49" charset="-122"/>
                <a:cs typeface="Times New Roman" pitchFamily="18" charset="0"/>
              </a:rPr>
              <a:t>SURF</a:t>
            </a:r>
            <a:r>
              <a:rPr lang="zh-CN" altLang="en-US" sz="2800" dirty="0" smtClean="0">
                <a:solidFill>
                  <a:srgbClr val="008000"/>
                </a:solidFill>
                <a:latin typeface="Times New Roman" pitchFamily="18" charset="0"/>
                <a:ea typeface="黑体" pitchFamily="49" charset="-122"/>
                <a:cs typeface="Times New Roman" pitchFamily="18" charset="0"/>
              </a:rPr>
              <a:t>等）</a:t>
            </a:r>
          </a:p>
          <a:p>
            <a:pPr eaLnBrk="1" hangingPunct="1">
              <a:buSzPct val="60000"/>
              <a:buFontTx/>
              <a:buBlip>
                <a:blip r:embed="rId2"/>
              </a:buBlip>
            </a:pPr>
            <a:r>
              <a:rPr lang="zh-CN" altLang="en-US" sz="2800" dirty="0" smtClean="0">
                <a:solidFill>
                  <a:srgbClr val="008000"/>
                </a:solidFill>
                <a:latin typeface="Times New Roman" pitchFamily="18" charset="0"/>
                <a:ea typeface="黑体" pitchFamily="49" charset="-122"/>
                <a:cs typeface="Times New Roman" pitchFamily="18" charset="0"/>
              </a:rPr>
              <a:t>基于神经网络的</a:t>
            </a:r>
            <a:r>
              <a:rPr lang="zh-CN" altLang="en-US" sz="2800" dirty="0" smtClean="0">
                <a:solidFill>
                  <a:srgbClr val="008000"/>
                </a:solidFill>
                <a:latin typeface="黑体" pitchFamily="49" charset="-122"/>
                <a:ea typeface="黑体" pitchFamily="49" charset="-122"/>
              </a:rPr>
              <a:t>方法</a:t>
            </a:r>
          </a:p>
          <a:p>
            <a:pPr eaLnBrk="1" hangingPunct="1">
              <a:buFontTx/>
              <a:buNone/>
            </a:pPr>
            <a:endParaRPr lang="en-US" altLang="zh-CN" sz="2800" dirty="0" smtClean="0">
              <a:solidFill>
                <a:srgbClr val="008000"/>
              </a:solidFill>
              <a:latin typeface="黑体" pitchFamily="49" charset="-122"/>
              <a:ea typeface="黑体" pitchFamily="49" charset="-122"/>
            </a:endParaRPr>
          </a:p>
        </p:txBody>
      </p:sp>
      <p:sp>
        <p:nvSpPr>
          <p:cNvPr id="3" name="Rectangle 2"/>
          <p:cNvSpPr>
            <a:spLocks noGrp="1" noChangeArrowheads="1"/>
          </p:cNvSpPr>
          <p:nvPr>
            <p:ph type="title"/>
          </p:nvPr>
        </p:nvSpPr>
        <p:spPr>
          <a:xfrm>
            <a:off x="647700" y="272475"/>
            <a:ext cx="8763000" cy="584775"/>
          </a:xfrm>
        </p:spPr>
        <p:txBody>
          <a:bodyPr anchor="b">
            <a:spAutoFit/>
          </a:bodyPr>
          <a:lstStyle/>
          <a:p>
            <a:pPr eaLnBrk="1" hangingPunct="1">
              <a:defRPr/>
            </a:pPr>
            <a:r>
              <a:rPr lang="zh-CN" altLang="en-US" sz="3200" dirty="0" smtClean="0">
                <a:solidFill>
                  <a:srgbClr val="0000FF"/>
                </a:solidFill>
                <a:latin typeface="黑体" pitchFamily="49" charset="-122"/>
                <a:ea typeface="黑体" pitchFamily="49" charset="-122"/>
              </a:rPr>
              <a:t>  基于</a:t>
            </a:r>
            <a:r>
              <a:rPr lang="zh-CN" altLang="en-US" sz="3200" dirty="0" smtClean="0">
                <a:solidFill>
                  <a:srgbClr val="0000FF"/>
                </a:solidFill>
                <a:latin typeface="黑体" pitchFamily="49" charset="-122"/>
                <a:ea typeface="黑体" pitchFamily="49" charset="-122"/>
              </a:rPr>
              <a:t>图像匹配技术的目标检测算法</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176338" y="219075"/>
            <a:ext cx="6681787" cy="601662"/>
          </a:xfrm>
        </p:spPr>
        <p:txBody>
          <a:bodyPr/>
          <a:lstStyle/>
          <a:p>
            <a:pPr eaLnBrk="1" hangingPunct="1">
              <a:defRPr/>
            </a:pPr>
            <a:r>
              <a:rPr lang="zh-CN" altLang="en-US" sz="3600" dirty="0" smtClean="0">
                <a:solidFill>
                  <a:srgbClr val="0000FF"/>
                </a:solidFill>
                <a:ea typeface="黑体" pitchFamily="49" charset="-122"/>
              </a:rPr>
              <a:t>什么是图像</a:t>
            </a:r>
            <a:r>
              <a:rPr lang="zh-CN" altLang="en-US" sz="3600" dirty="0" smtClean="0">
                <a:solidFill>
                  <a:srgbClr val="0000FF"/>
                </a:solidFill>
                <a:ea typeface="黑体" pitchFamily="49" charset="-122"/>
              </a:rPr>
              <a:t>匹配</a:t>
            </a:r>
            <a:endParaRPr lang="zh-CN" altLang="en-US" sz="3600" dirty="0" smtClean="0">
              <a:solidFill>
                <a:srgbClr val="0000FF"/>
              </a:solidFill>
              <a:ea typeface="黑体" pitchFamily="49" charset="-122"/>
            </a:endParaRPr>
          </a:p>
        </p:txBody>
      </p:sp>
      <p:sp>
        <p:nvSpPr>
          <p:cNvPr id="79875" name="Rectangle 3"/>
          <p:cNvSpPr>
            <a:spLocks noGrp="1" noChangeArrowheads="1"/>
          </p:cNvSpPr>
          <p:nvPr>
            <p:ph type="body" idx="1"/>
          </p:nvPr>
        </p:nvSpPr>
        <p:spPr>
          <a:xfrm>
            <a:off x="209550" y="1268413"/>
            <a:ext cx="8726488" cy="5473700"/>
          </a:xfrm>
        </p:spPr>
        <p:txBody>
          <a:bodyPr/>
          <a:lstStyle/>
          <a:p>
            <a:pPr eaLnBrk="1" hangingPunct="1">
              <a:lnSpc>
                <a:spcPct val="150000"/>
              </a:lnSpc>
              <a:buSzPct val="50000"/>
              <a:buFontTx/>
              <a:buBlip>
                <a:blip r:embed="rId2"/>
              </a:buBlip>
            </a:pPr>
            <a:r>
              <a:rPr lang="zh-CN" altLang="en-US" sz="2400" dirty="0" smtClean="0">
                <a:ea typeface="黑体" pitchFamily="49" charset="-122"/>
              </a:rPr>
              <a:t>图像匹配，也叫图像</a:t>
            </a:r>
            <a:r>
              <a:rPr lang="zh-CN" altLang="en-US" sz="2400" dirty="0" smtClean="0">
                <a:ea typeface="黑体" pitchFamily="49" charset="-122"/>
              </a:rPr>
              <a:t>配准</a:t>
            </a:r>
            <a:endParaRPr lang="en-US" altLang="zh-CN" sz="2400" dirty="0" smtClean="0">
              <a:ea typeface="黑体" pitchFamily="49" charset="-122"/>
            </a:endParaRPr>
          </a:p>
          <a:p>
            <a:pPr lvl="1" eaLnBrk="1" hangingPunct="1">
              <a:lnSpc>
                <a:spcPct val="150000"/>
              </a:lnSpc>
              <a:buSzPct val="50000"/>
              <a:buFontTx/>
              <a:buBlip>
                <a:blip r:embed="rId2"/>
              </a:buBlip>
            </a:pPr>
            <a:r>
              <a:rPr lang="zh-CN" altLang="en-US" sz="2000" dirty="0" smtClean="0">
                <a:solidFill>
                  <a:srgbClr val="0000FF"/>
                </a:solidFill>
                <a:ea typeface="黑体" pitchFamily="49" charset="-122"/>
              </a:rPr>
              <a:t>图像处理</a:t>
            </a:r>
            <a:r>
              <a:rPr lang="zh-CN" altLang="en-US" sz="2000" dirty="0" smtClean="0">
                <a:solidFill>
                  <a:srgbClr val="0000FF"/>
                </a:solidFill>
                <a:ea typeface="黑体" pitchFamily="49" charset="-122"/>
              </a:rPr>
              <a:t>的基本任务</a:t>
            </a:r>
            <a:r>
              <a:rPr lang="zh-CN" altLang="en-US" sz="2000" dirty="0" smtClean="0">
                <a:solidFill>
                  <a:srgbClr val="0000FF"/>
                </a:solidFill>
                <a:ea typeface="黑体" pitchFamily="49" charset="-122"/>
              </a:rPr>
              <a:t>之一</a:t>
            </a:r>
            <a:endParaRPr lang="en-US" altLang="zh-CN" sz="2000" dirty="0" smtClean="0">
              <a:solidFill>
                <a:srgbClr val="0000FF"/>
              </a:solidFill>
              <a:ea typeface="黑体" pitchFamily="49" charset="-122"/>
            </a:endParaRPr>
          </a:p>
          <a:p>
            <a:pPr lvl="1" eaLnBrk="1" hangingPunct="1">
              <a:lnSpc>
                <a:spcPct val="150000"/>
              </a:lnSpc>
              <a:buSzPct val="50000"/>
              <a:buFontTx/>
              <a:buBlip>
                <a:blip r:embed="rId2"/>
              </a:buBlip>
            </a:pPr>
            <a:r>
              <a:rPr lang="zh-CN" altLang="en-US" sz="2000" dirty="0" smtClean="0">
                <a:solidFill>
                  <a:srgbClr val="0000FF"/>
                </a:solidFill>
                <a:ea typeface="黑体" pitchFamily="49" charset="-122"/>
              </a:rPr>
              <a:t>用于</a:t>
            </a:r>
            <a:r>
              <a:rPr lang="zh-CN" altLang="en-US" sz="2000" dirty="0" smtClean="0">
                <a:solidFill>
                  <a:srgbClr val="0000FF"/>
                </a:solidFill>
                <a:ea typeface="黑体" pitchFamily="49" charset="-122"/>
              </a:rPr>
              <a:t>将不同时间、不同传感器、不同视角及不同拍摄条件下获取的两幅或多幅图像进行</a:t>
            </a:r>
            <a:r>
              <a:rPr lang="zh-CN" altLang="en-US" sz="2000" dirty="0" smtClean="0">
                <a:solidFill>
                  <a:srgbClr val="0000FF"/>
                </a:solidFill>
                <a:ea typeface="黑体" pitchFamily="49" charset="-122"/>
              </a:rPr>
              <a:t>匹配</a:t>
            </a:r>
            <a:endParaRPr lang="en-US" altLang="zh-CN" sz="2000" dirty="0" smtClean="0">
              <a:solidFill>
                <a:srgbClr val="0000FF"/>
              </a:solidFill>
              <a:ea typeface="黑体" pitchFamily="49" charset="-122"/>
            </a:endParaRPr>
          </a:p>
          <a:p>
            <a:pPr lvl="1" eaLnBrk="1" hangingPunct="1">
              <a:lnSpc>
                <a:spcPct val="150000"/>
              </a:lnSpc>
              <a:buSzPct val="50000"/>
              <a:buFontTx/>
              <a:buBlip>
                <a:blip r:embed="rId2"/>
              </a:buBlip>
            </a:pPr>
            <a:r>
              <a:rPr lang="zh-CN" altLang="en-US" sz="2000" dirty="0" smtClean="0">
                <a:solidFill>
                  <a:srgbClr val="0000FF"/>
                </a:solidFill>
                <a:ea typeface="黑体" pitchFamily="49" charset="-122"/>
              </a:rPr>
              <a:t>在</a:t>
            </a:r>
            <a:r>
              <a:rPr lang="zh-CN" altLang="en-US" sz="2000" dirty="0" smtClean="0">
                <a:solidFill>
                  <a:srgbClr val="0000FF"/>
                </a:solidFill>
                <a:ea typeface="黑体" pitchFamily="49" charset="-122"/>
              </a:rPr>
              <a:t>军事、遥感、医学、计算机视觉等领域有广泛的</a:t>
            </a:r>
            <a:r>
              <a:rPr lang="zh-CN" altLang="en-US" sz="2000" dirty="0" smtClean="0">
                <a:solidFill>
                  <a:srgbClr val="0000FF"/>
                </a:solidFill>
                <a:ea typeface="黑体" pitchFamily="49" charset="-122"/>
              </a:rPr>
              <a:t>应用</a:t>
            </a:r>
            <a:endParaRPr lang="zh-CN" altLang="en-US" sz="2000" dirty="0" smtClean="0">
              <a:solidFill>
                <a:srgbClr val="0000FF"/>
              </a:solidFill>
              <a:ea typeface="黑体" pitchFamily="49" charset="-122"/>
            </a:endParaRPr>
          </a:p>
          <a:p>
            <a:pPr eaLnBrk="1" hangingPunct="1">
              <a:lnSpc>
                <a:spcPct val="150000"/>
              </a:lnSpc>
              <a:buSzPct val="50000"/>
              <a:buFontTx/>
              <a:buBlip>
                <a:blip r:embed="rId2"/>
              </a:buBlip>
            </a:pPr>
            <a:r>
              <a:rPr lang="zh-CN" altLang="en-US" sz="2400" dirty="0" smtClean="0">
                <a:ea typeface="黑体" pitchFamily="49" charset="-122"/>
              </a:rPr>
              <a:t>图像配准技术可分为</a:t>
            </a:r>
            <a:r>
              <a:rPr lang="zh-CN" altLang="en-US" sz="2400" dirty="0" smtClean="0">
                <a:solidFill>
                  <a:srgbClr val="CC0066"/>
                </a:solidFill>
                <a:ea typeface="黑体" pitchFamily="49" charset="-122"/>
              </a:rPr>
              <a:t>手工配准</a:t>
            </a:r>
            <a:r>
              <a:rPr lang="zh-CN" altLang="en-US" sz="2400" dirty="0" smtClean="0">
                <a:ea typeface="黑体" pitchFamily="49" charset="-122"/>
              </a:rPr>
              <a:t>和</a:t>
            </a:r>
            <a:r>
              <a:rPr lang="zh-CN" altLang="en-US" sz="2400" dirty="0" smtClean="0">
                <a:solidFill>
                  <a:srgbClr val="CC0066"/>
                </a:solidFill>
                <a:ea typeface="黑体" pitchFamily="49" charset="-122"/>
              </a:rPr>
              <a:t>自动配准</a:t>
            </a:r>
            <a:r>
              <a:rPr lang="zh-CN" altLang="en-US" sz="2400" dirty="0" smtClean="0">
                <a:ea typeface="黑体" pitchFamily="49" charset="-122"/>
              </a:rPr>
              <a:t>两种</a:t>
            </a:r>
            <a:r>
              <a:rPr lang="zh-CN" altLang="en-US" sz="2400" dirty="0" smtClean="0">
                <a:ea typeface="黑体" pitchFamily="49" charset="-122"/>
              </a:rPr>
              <a:t>方式</a:t>
            </a:r>
            <a:endParaRPr lang="en-US" altLang="zh-CN" sz="2400" dirty="0" smtClean="0">
              <a:ea typeface="黑体" pitchFamily="49" charset="-122"/>
            </a:endParaRPr>
          </a:p>
          <a:p>
            <a:pPr lvl="1" eaLnBrk="1" hangingPunct="1">
              <a:lnSpc>
                <a:spcPct val="150000"/>
              </a:lnSpc>
              <a:buSzPct val="50000"/>
              <a:buFontTx/>
              <a:buBlip>
                <a:blip r:embed="rId2"/>
              </a:buBlip>
            </a:pPr>
            <a:r>
              <a:rPr lang="zh-CN" altLang="en-US" sz="2000" dirty="0" smtClean="0">
                <a:solidFill>
                  <a:srgbClr val="0000FF"/>
                </a:solidFill>
                <a:ea typeface="黑体" pitchFamily="49" charset="-122"/>
              </a:rPr>
              <a:t>自动</a:t>
            </a:r>
            <a:r>
              <a:rPr lang="zh-CN" altLang="en-US" sz="2000" dirty="0" smtClean="0">
                <a:solidFill>
                  <a:srgbClr val="0000FF"/>
                </a:solidFill>
                <a:ea typeface="黑体" pitchFamily="49" charset="-122"/>
              </a:rPr>
              <a:t>配准是在整个配准过程中不需要人干预的一种配准</a:t>
            </a:r>
            <a:r>
              <a:rPr lang="zh-CN" altLang="en-US" sz="2000" dirty="0" smtClean="0">
                <a:solidFill>
                  <a:srgbClr val="0000FF"/>
                </a:solidFill>
                <a:ea typeface="黑体" pitchFamily="49" charset="-122"/>
              </a:rPr>
              <a:t>技术</a:t>
            </a:r>
            <a:endParaRPr lang="en-US" altLang="zh-CN" sz="2000" dirty="0" smtClean="0">
              <a:solidFill>
                <a:srgbClr val="0000FF"/>
              </a:solidFill>
              <a:ea typeface="黑体" pitchFamily="49" charset="-122"/>
            </a:endParaRPr>
          </a:p>
          <a:p>
            <a:pPr lvl="1" eaLnBrk="1" hangingPunct="1">
              <a:lnSpc>
                <a:spcPct val="150000"/>
              </a:lnSpc>
              <a:buSzPct val="50000"/>
              <a:buFontTx/>
              <a:buBlip>
                <a:blip r:embed="rId2"/>
              </a:buBlip>
            </a:pPr>
            <a:r>
              <a:rPr lang="zh-CN" altLang="en-US" sz="2000" dirty="0" smtClean="0">
                <a:solidFill>
                  <a:srgbClr val="0000FF"/>
                </a:solidFill>
                <a:ea typeface="黑体" pitchFamily="49" charset="-122"/>
              </a:rPr>
              <a:t>也</a:t>
            </a:r>
            <a:r>
              <a:rPr lang="zh-CN" altLang="en-US" sz="2000" dirty="0" smtClean="0">
                <a:solidFill>
                  <a:srgbClr val="0000FF"/>
                </a:solidFill>
                <a:ea typeface="黑体" pitchFamily="49" charset="-122"/>
              </a:rPr>
              <a:t>是图像配准技术的最终发展</a:t>
            </a:r>
            <a:r>
              <a:rPr lang="zh-CN" altLang="en-US" sz="2000" dirty="0" smtClean="0">
                <a:solidFill>
                  <a:srgbClr val="0000FF"/>
                </a:solidFill>
                <a:ea typeface="黑体" pitchFamily="49" charset="-122"/>
              </a:rPr>
              <a:t>目标</a:t>
            </a:r>
            <a:endParaRPr lang="zh-CN" altLang="en-US" sz="2000" dirty="0" smtClean="0">
              <a:solidFill>
                <a:srgbClr val="0000FF"/>
              </a:solidFill>
              <a:ea typeface="黑体" pitchFamily="49"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176338" y="219075"/>
            <a:ext cx="6681787" cy="601662"/>
          </a:xfrm>
        </p:spPr>
        <p:txBody>
          <a:bodyPr/>
          <a:lstStyle/>
          <a:p>
            <a:pPr eaLnBrk="1" hangingPunct="1">
              <a:defRPr/>
            </a:pPr>
            <a:r>
              <a:rPr lang="zh-CN" altLang="en-US" sz="3600" dirty="0" smtClean="0">
                <a:solidFill>
                  <a:srgbClr val="0000FF"/>
                </a:solidFill>
                <a:ea typeface="黑体" pitchFamily="49" charset="-122"/>
              </a:rPr>
              <a:t>什么是图像</a:t>
            </a:r>
            <a:r>
              <a:rPr lang="zh-CN" altLang="en-US" sz="3600" dirty="0" smtClean="0">
                <a:solidFill>
                  <a:srgbClr val="0000FF"/>
                </a:solidFill>
                <a:ea typeface="黑体" pitchFamily="49" charset="-122"/>
              </a:rPr>
              <a:t>匹配</a:t>
            </a:r>
            <a:endParaRPr lang="zh-CN" altLang="en-US" sz="3600" dirty="0" smtClean="0">
              <a:solidFill>
                <a:srgbClr val="0000FF"/>
              </a:solidFill>
              <a:ea typeface="黑体" pitchFamily="49" charset="-122"/>
            </a:endParaRPr>
          </a:p>
        </p:txBody>
      </p:sp>
      <p:sp>
        <p:nvSpPr>
          <p:cNvPr id="79875" name="Rectangle 3"/>
          <p:cNvSpPr>
            <a:spLocks noGrp="1" noChangeArrowheads="1"/>
          </p:cNvSpPr>
          <p:nvPr>
            <p:ph type="body" idx="1"/>
          </p:nvPr>
        </p:nvSpPr>
        <p:spPr>
          <a:xfrm>
            <a:off x="209550" y="1268413"/>
            <a:ext cx="8726488" cy="5473700"/>
          </a:xfrm>
        </p:spPr>
        <p:txBody>
          <a:bodyPr/>
          <a:lstStyle/>
          <a:p>
            <a:pPr eaLnBrk="1" hangingPunct="1">
              <a:buSzPct val="50000"/>
              <a:buFontTx/>
              <a:buBlip>
                <a:blip r:embed="rId2"/>
              </a:buBlip>
            </a:pPr>
            <a:r>
              <a:rPr lang="zh-CN" altLang="en-US" sz="2400" dirty="0" smtClean="0">
                <a:ea typeface="黑体" pitchFamily="49" charset="-122"/>
              </a:rPr>
              <a:t>在</a:t>
            </a:r>
            <a:r>
              <a:rPr lang="zh-CN" altLang="en-US" sz="2400" dirty="0" smtClean="0">
                <a:ea typeface="黑体" pitchFamily="49" charset="-122"/>
              </a:rPr>
              <a:t>配准窗口范围内，同一目标的两幅图像完全相同，完成图像配准并不</a:t>
            </a:r>
            <a:r>
              <a:rPr lang="zh-CN" altLang="en-US" sz="2400" dirty="0" smtClean="0">
                <a:ea typeface="黑体" pitchFamily="49" charset="-122"/>
              </a:rPr>
              <a:t>困难</a:t>
            </a:r>
            <a:endParaRPr lang="en-US" altLang="zh-CN" sz="2400" dirty="0" smtClean="0">
              <a:ea typeface="黑体" pitchFamily="49" charset="-122"/>
            </a:endParaRPr>
          </a:p>
          <a:p>
            <a:pPr eaLnBrk="1" hangingPunct="1">
              <a:buSzPct val="50000"/>
              <a:buFontTx/>
              <a:buBlip>
                <a:blip r:embed="rId2"/>
              </a:buBlip>
            </a:pPr>
            <a:endParaRPr lang="zh-CN" altLang="en-US" sz="2400" dirty="0" smtClean="0">
              <a:ea typeface="黑体" pitchFamily="49" charset="-122"/>
            </a:endParaRPr>
          </a:p>
          <a:p>
            <a:pPr eaLnBrk="1" hangingPunct="1">
              <a:buSzPct val="50000"/>
              <a:buFontTx/>
              <a:buBlip>
                <a:blip r:embed="rId2"/>
              </a:buBlip>
            </a:pPr>
            <a:r>
              <a:rPr lang="zh-CN" altLang="en-US" sz="2400" dirty="0" smtClean="0">
                <a:ea typeface="黑体" pitchFamily="49" charset="-122"/>
              </a:rPr>
              <a:t>实际中，同一目标的两幅图像常常是在不同条件下获得的（如不同的成像时间、不同的成像位置，甚至不同的成像系统等），再加上各种噪声的影响，使同一目标的两幅图像不可能完全相同，只能做到某种程度的相似，因此图像配准是一个相当复杂的技术过程。</a:t>
            </a:r>
          </a:p>
        </p:txBody>
      </p:sp>
    </p:spTree>
    <p:extLst>
      <p:ext uri="{BB962C8B-B14F-4D97-AF65-F5344CB8AC3E}">
        <p14:creationId xmlns:p14="http://schemas.microsoft.com/office/powerpoint/2010/main" val="307829305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4881563" y="1630363"/>
            <a:ext cx="3017837" cy="2984500"/>
          </a:xfrm>
          <a:prstGeom prst="rect">
            <a:avLst/>
          </a:prstGeom>
          <a:noFill/>
          <a:ln w="9525">
            <a:noFill/>
            <a:miter lim="800000"/>
            <a:headEnd/>
            <a:tailEnd/>
          </a:ln>
        </p:spPr>
      </p:pic>
      <p:sp>
        <p:nvSpPr>
          <p:cNvPr id="80899" name="Rectangle 3"/>
          <p:cNvSpPr>
            <a:spLocks noChangeArrowheads="1"/>
          </p:cNvSpPr>
          <p:nvPr/>
        </p:nvSpPr>
        <p:spPr bwMode="auto">
          <a:xfrm>
            <a:off x="722313" y="5084763"/>
            <a:ext cx="7645400" cy="396875"/>
          </a:xfrm>
          <a:prstGeom prst="rect">
            <a:avLst/>
          </a:prstGeom>
          <a:noFill/>
          <a:ln w="9525">
            <a:noFill/>
            <a:miter lim="800000"/>
            <a:headEnd/>
            <a:tailEnd/>
          </a:ln>
        </p:spPr>
        <p:txBody>
          <a:bodyPr>
            <a:spAutoFit/>
          </a:bodyPr>
          <a:lstStyle/>
          <a:p>
            <a:pPr marL="342900" indent="-342900" latinLnBrk="0">
              <a:spcBef>
                <a:spcPct val="20000"/>
              </a:spcBef>
              <a:buClr>
                <a:srgbClr val="CCFF33"/>
              </a:buClr>
              <a:buSzPct val="70000"/>
              <a:buFont typeface="Wingdings" pitchFamily="2" charset="2"/>
              <a:buNone/>
            </a:pPr>
            <a:r>
              <a:rPr lang="en-US" altLang="zh-CN" sz="2000" dirty="0">
                <a:solidFill>
                  <a:srgbClr val="0000FF"/>
                </a:solidFill>
              </a:rPr>
              <a:t>  </a:t>
            </a:r>
            <a:r>
              <a:rPr lang="en-US" altLang="zh-CN" sz="2000" dirty="0" smtClean="0">
                <a:solidFill>
                  <a:srgbClr val="0000FF"/>
                </a:solidFill>
              </a:rPr>
              <a:t>    </a:t>
            </a:r>
            <a:r>
              <a:rPr lang="en-US" altLang="zh-CN" sz="2000" dirty="0">
                <a:solidFill>
                  <a:srgbClr val="0000FF"/>
                </a:solidFill>
              </a:rPr>
              <a:t>(a)</a:t>
            </a:r>
            <a:r>
              <a:rPr lang="zh-CN" altLang="en-US" sz="2000" dirty="0">
                <a:solidFill>
                  <a:srgbClr val="0000FF"/>
                </a:solidFill>
              </a:rPr>
              <a:t>原始的可见光图像       </a:t>
            </a:r>
            <a:r>
              <a:rPr lang="zh-CN" altLang="en-US" sz="2000" dirty="0" smtClean="0">
                <a:solidFill>
                  <a:srgbClr val="0000FF"/>
                </a:solidFill>
              </a:rPr>
              <a:t>                           </a:t>
            </a:r>
            <a:r>
              <a:rPr lang="en-US" altLang="zh-CN" sz="2000" dirty="0">
                <a:solidFill>
                  <a:srgbClr val="0000FF"/>
                </a:solidFill>
              </a:rPr>
              <a:t>(b)</a:t>
            </a:r>
            <a:r>
              <a:rPr lang="zh-CN" altLang="en-US" sz="2000" dirty="0">
                <a:solidFill>
                  <a:srgbClr val="0000FF"/>
                </a:solidFill>
              </a:rPr>
              <a:t>原始的红外图像</a:t>
            </a:r>
          </a:p>
        </p:txBody>
      </p:sp>
      <p:pic>
        <p:nvPicPr>
          <p:cNvPr id="80900" name="Picture 4"/>
          <p:cNvPicPr>
            <a:picLocks noChangeAspect="1" noChangeArrowheads="1"/>
          </p:cNvPicPr>
          <p:nvPr/>
        </p:nvPicPr>
        <p:blipFill>
          <a:blip r:embed="rId3" cstate="print"/>
          <a:srcRect/>
          <a:stretch>
            <a:fillRect/>
          </a:stretch>
        </p:blipFill>
        <p:spPr bwMode="auto">
          <a:xfrm>
            <a:off x="819150" y="1562100"/>
            <a:ext cx="3124200" cy="3143250"/>
          </a:xfrm>
          <a:prstGeom prst="rect">
            <a:avLst/>
          </a:prstGeom>
          <a:noFill/>
          <a:ln w="9525">
            <a:noFill/>
            <a:miter lim="800000"/>
            <a:headEnd/>
            <a:tailEnd/>
          </a:ln>
        </p:spPr>
      </p:pic>
      <p:sp>
        <p:nvSpPr>
          <p:cNvPr id="80901" name="Text Box 5"/>
          <p:cNvSpPr txBox="1">
            <a:spLocks noChangeArrowheads="1"/>
          </p:cNvSpPr>
          <p:nvPr/>
        </p:nvSpPr>
        <p:spPr bwMode="auto">
          <a:xfrm>
            <a:off x="1505744" y="127000"/>
            <a:ext cx="6751638" cy="579438"/>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dirty="0">
                <a:solidFill>
                  <a:srgbClr val="0000FF"/>
                </a:solidFill>
              </a:rPr>
              <a:t>对同一目标不同传感器的成像效果</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cstate="print"/>
          <a:srcRect/>
          <a:stretch>
            <a:fillRect/>
          </a:stretch>
        </p:blipFill>
        <p:spPr bwMode="auto">
          <a:xfrm>
            <a:off x="423863" y="1344613"/>
            <a:ext cx="8278812" cy="4371975"/>
          </a:xfrm>
          <a:prstGeom prst="rect">
            <a:avLst/>
          </a:prstGeom>
          <a:noFill/>
          <a:ln w="9525">
            <a:noFill/>
            <a:miter lim="800000"/>
            <a:headEnd/>
            <a:tailEnd/>
          </a:ln>
        </p:spPr>
      </p:pic>
      <p:sp>
        <p:nvSpPr>
          <p:cNvPr id="81923" name="Text Box 3"/>
          <p:cNvSpPr txBox="1">
            <a:spLocks noChangeArrowheads="1"/>
          </p:cNvSpPr>
          <p:nvPr/>
        </p:nvSpPr>
        <p:spPr bwMode="auto">
          <a:xfrm>
            <a:off x="1908175" y="277812"/>
            <a:ext cx="6027738" cy="5847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dirty="0">
                <a:solidFill>
                  <a:srgbClr val="0000FF"/>
                </a:solidFill>
              </a:rPr>
              <a:t>图像配准中常见的几何变换形式</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桥"/>
          <p:cNvPicPr>
            <a:picLocks noChangeAspect="1" noChangeArrowheads="1"/>
          </p:cNvPicPr>
          <p:nvPr/>
        </p:nvPicPr>
        <p:blipFill>
          <a:blip r:embed="rId2" cstate="print"/>
          <a:srcRect/>
          <a:stretch>
            <a:fillRect/>
          </a:stretch>
        </p:blipFill>
        <p:spPr bwMode="auto">
          <a:xfrm>
            <a:off x="327025" y="1274763"/>
            <a:ext cx="2286000" cy="1485900"/>
          </a:xfrm>
          <a:prstGeom prst="rect">
            <a:avLst/>
          </a:prstGeom>
          <a:noFill/>
          <a:ln w="9525">
            <a:noFill/>
            <a:miter lim="800000"/>
            <a:headEnd/>
            <a:tailEnd/>
          </a:ln>
        </p:spPr>
      </p:pic>
      <p:pic>
        <p:nvPicPr>
          <p:cNvPr id="82947" name="Picture 3" descr="桥旋转10度"/>
          <p:cNvPicPr>
            <a:picLocks noChangeAspect="1" noChangeArrowheads="1"/>
          </p:cNvPicPr>
          <p:nvPr/>
        </p:nvPicPr>
        <p:blipFill>
          <a:blip r:embed="rId3" cstate="print"/>
          <a:srcRect/>
          <a:stretch>
            <a:fillRect/>
          </a:stretch>
        </p:blipFill>
        <p:spPr bwMode="auto">
          <a:xfrm>
            <a:off x="6211888" y="1147763"/>
            <a:ext cx="2628900" cy="1882775"/>
          </a:xfrm>
          <a:prstGeom prst="rect">
            <a:avLst/>
          </a:prstGeom>
          <a:noFill/>
          <a:ln w="9525">
            <a:solidFill>
              <a:srgbClr val="808080"/>
            </a:solidFill>
            <a:miter lim="800000"/>
            <a:headEnd/>
            <a:tailEnd/>
          </a:ln>
        </p:spPr>
      </p:pic>
      <p:pic>
        <p:nvPicPr>
          <p:cNvPr id="82948" name="Picture 4" descr="桥平移（60，40）"/>
          <p:cNvPicPr>
            <a:picLocks noChangeAspect="1" noChangeArrowheads="1"/>
          </p:cNvPicPr>
          <p:nvPr/>
        </p:nvPicPr>
        <p:blipFill>
          <a:blip r:embed="rId4" cstate="print"/>
          <a:srcRect/>
          <a:stretch>
            <a:fillRect/>
          </a:stretch>
        </p:blipFill>
        <p:spPr bwMode="auto">
          <a:xfrm>
            <a:off x="3155950" y="1346200"/>
            <a:ext cx="2209800" cy="1436688"/>
          </a:xfrm>
          <a:prstGeom prst="rect">
            <a:avLst/>
          </a:prstGeom>
          <a:noFill/>
          <a:ln w="9525">
            <a:noFill/>
            <a:miter lim="800000"/>
            <a:headEnd/>
            <a:tailEnd/>
          </a:ln>
        </p:spPr>
      </p:pic>
      <p:sp>
        <p:nvSpPr>
          <p:cNvPr id="82949" name="Text Box 5"/>
          <p:cNvSpPr txBox="1">
            <a:spLocks noChangeArrowheads="1"/>
          </p:cNvSpPr>
          <p:nvPr/>
        </p:nvSpPr>
        <p:spPr bwMode="auto">
          <a:xfrm>
            <a:off x="1938338" y="2954337"/>
            <a:ext cx="4902200"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2000" dirty="0">
                <a:solidFill>
                  <a:srgbClr val="0000FF"/>
                </a:solidFill>
              </a:rPr>
              <a:t>图像平移、旋转、缩放的的配准</a:t>
            </a:r>
          </a:p>
        </p:txBody>
      </p:sp>
      <p:pic>
        <p:nvPicPr>
          <p:cNvPr id="82950" name="Picture 4" descr="2.bmp"/>
          <p:cNvPicPr>
            <a:picLocks noChangeAspect="1"/>
          </p:cNvPicPr>
          <p:nvPr/>
        </p:nvPicPr>
        <p:blipFill>
          <a:blip r:embed="rId5" cstate="print"/>
          <a:srcRect/>
          <a:stretch>
            <a:fillRect/>
          </a:stretch>
        </p:blipFill>
        <p:spPr bwMode="auto">
          <a:xfrm>
            <a:off x="2027238" y="3906838"/>
            <a:ext cx="2071687" cy="2071687"/>
          </a:xfrm>
          <a:prstGeom prst="rect">
            <a:avLst/>
          </a:prstGeom>
          <a:noFill/>
          <a:ln w="9525">
            <a:noFill/>
            <a:miter lim="800000"/>
            <a:headEnd/>
            <a:tailEnd/>
          </a:ln>
        </p:spPr>
      </p:pic>
      <p:pic>
        <p:nvPicPr>
          <p:cNvPr id="82951" name="Picture 6" descr="4.bmp"/>
          <p:cNvPicPr>
            <a:picLocks noChangeAspect="1"/>
          </p:cNvPicPr>
          <p:nvPr/>
        </p:nvPicPr>
        <p:blipFill>
          <a:blip r:embed="rId6" cstate="print"/>
          <a:srcRect/>
          <a:stretch>
            <a:fillRect/>
          </a:stretch>
        </p:blipFill>
        <p:spPr bwMode="auto">
          <a:xfrm>
            <a:off x="4241800" y="3906838"/>
            <a:ext cx="2071688" cy="2071687"/>
          </a:xfrm>
          <a:prstGeom prst="rect">
            <a:avLst/>
          </a:prstGeom>
          <a:noFill/>
          <a:ln w="9525">
            <a:noFill/>
            <a:miter lim="800000"/>
            <a:headEnd/>
            <a:tailEnd/>
          </a:ln>
        </p:spPr>
      </p:pic>
      <p:sp>
        <p:nvSpPr>
          <p:cNvPr id="82952" name="Text Box 8"/>
          <p:cNvSpPr txBox="1">
            <a:spLocks noChangeArrowheads="1"/>
          </p:cNvSpPr>
          <p:nvPr/>
        </p:nvSpPr>
        <p:spPr bwMode="auto">
          <a:xfrm>
            <a:off x="2501901" y="6007100"/>
            <a:ext cx="3811587"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2000" dirty="0">
                <a:solidFill>
                  <a:srgbClr val="0000FF"/>
                </a:solidFill>
              </a:rPr>
              <a:t>带有仿射变换的图像配准</a:t>
            </a:r>
          </a:p>
        </p:txBody>
      </p:sp>
      <p:sp>
        <p:nvSpPr>
          <p:cNvPr id="9" name="Text Box 3"/>
          <p:cNvSpPr txBox="1">
            <a:spLocks noChangeArrowheads="1"/>
          </p:cNvSpPr>
          <p:nvPr/>
        </p:nvSpPr>
        <p:spPr bwMode="auto">
          <a:xfrm>
            <a:off x="1812925" y="173037"/>
            <a:ext cx="6027738" cy="5847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dirty="0">
                <a:solidFill>
                  <a:srgbClr val="0000FF"/>
                </a:solidFill>
              </a:rPr>
              <a:t>图像配准中常见的几何变换形式</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srcRect/>
          <a:stretch>
            <a:fillRect/>
          </a:stretch>
        </p:blipFill>
        <p:spPr bwMode="auto">
          <a:xfrm>
            <a:off x="746125" y="1141413"/>
            <a:ext cx="2959100" cy="1779587"/>
          </a:xfrm>
          <a:prstGeom prst="rect">
            <a:avLst/>
          </a:prstGeom>
          <a:noFill/>
          <a:ln w="9525">
            <a:noFill/>
            <a:miter lim="800000"/>
            <a:headEnd/>
            <a:tailEnd/>
          </a:ln>
        </p:spPr>
      </p:pic>
      <p:pic>
        <p:nvPicPr>
          <p:cNvPr id="83971" name="Picture 3"/>
          <p:cNvPicPr>
            <a:picLocks noChangeAspect="1" noChangeArrowheads="1"/>
          </p:cNvPicPr>
          <p:nvPr/>
        </p:nvPicPr>
        <p:blipFill>
          <a:blip r:embed="rId3" cstate="print"/>
          <a:srcRect t="6229"/>
          <a:stretch>
            <a:fillRect/>
          </a:stretch>
        </p:blipFill>
        <p:spPr bwMode="auto">
          <a:xfrm>
            <a:off x="4535488" y="1093788"/>
            <a:ext cx="3225800" cy="1816100"/>
          </a:xfrm>
          <a:prstGeom prst="rect">
            <a:avLst/>
          </a:prstGeom>
          <a:noFill/>
          <a:ln w="9525">
            <a:noFill/>
            <a:miter lim="800000"/>
            <a:headEnd/>
            <a:tailEnd/>
          </a:ln>
        </p:spPr>
      </p:pic>
      <p:sp>
        <p:nvSpPr>
          <p:cNvPr id="83972" name="Rectangle 4"/>
          <p:cNvSpPr>
            <a:spLocks noChangeArrowheads="1"/>
          </p:cNvSpPr>
          <p:nvPr/>
        </p:nvSpPr>
        <p:spPr bwMode="auto">
          <a:xfrm>
            <a:off x="1614488" y="3035300"/>
            <a:ext cx="5397500" cy="396875"/>
          </a:xfrm>
          <a:prstGeom prst="rect">
            <a:avLst/>
          </a:prstGeom>
          <a:noFill/>
          <a:ln w="9525">
            <a:noFill/>
            <a:miter lim="800000"/>
            <a:headEnd/>
            <a:tailEnd/>
          </a:ln>
        </p:spPr>
        <p:txBody>
          <a:bodyPr>
            <a:spAutoFit/>
          </a:bodyPr>
          <a:lstStyle/>
          <a:p>
            <a:pPr marL="342900" indent="-342900" latinLnBrk="0">
              <a:spcBef>
                <a:spcPct val="20000"/>
              </a:spcBef>
              <a:buClr>
                <a:srgbClr val="CCFF33"/>
              </a:buClr>
              <a:buSzPct val="70000"/>
              <a:buFont typeface="Wingdings" pitchFamily="2" charset="2"/>
              <a:buNone/>
            </a:pPr>
            <a:r>
              <a:rPr lang="zh-CN" altLang="en-US" sz="2000">
                <a:solidFill>
                  <a:srgbClr val="0000FF"/>
                </a:solidFill>
              </a:rPr>
              <a:t>可见光图像与红外图像的异类图像配准</a:t>
            </a:r>
          </a:p>
        </p:txBody>
      </p:sp>
      <p:pic>
        <p:nvPicPr>
          <p:cNvPr id="83973" name="Picture 5"/>
          <p:cNvPicPr>
            <a:picLocks noChangeAspect="1" noChangeArrowheads="1"/>
          </p:cNvPicPr>
          <p:nvPr/>
        </p:nvPicPr>
        <p:blipFill>
          <a:blip r:embed="rId4" cstate="print"/>
          <a:srcRect/>
          <a:stretch>
            <a:fillRect/>
          </a:stretch>
        </p:blipFill>
        <p:spPr bwMode="auto">
          <a:xfrm>
            <a:off x="387350" y="3975100"/>
            <a:ext cx="2178050" cy="1222375"/>
          </a:xfrm>
          <a:prstGeom prst="rect">
            <a:avLst/>
          </a:prstGeom>
          <a:noFill/>
          <a:ln w="9525">
            <a:noFill/>
            <a:miter lim="800000"/>
            <a:headEnd/>
            <a:tailEnd/>
          </a:ln>
        </p:spPr>
      </p:pic>
      <p:pic>
        <p:nvPicPr>
          <p:cNvPr id="83974" name="Picture 6"/>
          <p:cNvPicPr>
            <a:picLocks noChangeAspect="1" noChangeArrowheads="1"/>
          </p:cNvPicPr>
          <p:nvPr/>
        </p:nvPicPr>
        <p:blipFill>
          <a:blip r:embed="rId5" cstate="print"/>
          <a:srcRect/>
          <a:stretch>
            <a:fillRect/>
          </a:stretch>
        </p:blipFill>
        <p:spPr bwMode="auto">
          <a:xfrm>
            <a:off x="3182938" y="3976688"/>
            <a:ext cx="2203450" cy="1196975"/>
          </a:xfrm>
          <a:prstGeom prst="rect">
            <a:avLst/>
          </a:prstGeom>
          <a:noFill/>
          <a:ln w="9525">
            <a:noFill/>
            <a:miter lim="800000"/>
            <a:headEnd/>
            <a:tailEnd/>
          </a:ln>
        </p:spPr>
      </p:pic>
      <p:pic>
        <p:nvPicPr>
          <p:cNvPr id="83975" name="Picture 7"/>
          <p:cNvPicPr>
            <a:picLocks noChangeAspect="1" noChangeArrowheads="1"/>
          </p:cNvPicPr>
          <p:nvPr/>
        </p:nvPicPr>
        <p:blipFill>
          <a:blip r:embed="rId6" cstate="print"/>
          <a:srcRect/>
          <a:stretch>
            <a:fillRect/>
          </a:stretch>
        </p:blipFill>
        <p:spPr bwMode="auto">
          <a:xfrm>
            <a:off x="6037263" y="3986213"/>
            <a:ext cx="2160587" cy="1222375"/>
          </a:xfrm>
          <a:prstGeom prst="rect">
            <a:avLst/>
          </a:prstGeom>
          <a:noFill/>
          <a:ln w="9525">
            <a:noFill/>
            <a:miter lim="800000"/>
            <a:headEnd/>
            <a:tailEnd/>
          </a:ln>
        </p:spPr>
      </p:pic>
      <p:sp>
        <p:nvSpPr>
          <p:cNvPr id="83976" name="Text Box 8"/>
          <p:cNvSpPr txBox="1">
            <a:spLocks noChangeArrowheads="1"/>
          </p:cNvSpPr>
          <p:nvPr/>
        </p:nvSpPr>
        <p:spPr bwMode="auto">
          <a:xfrm>
            <a:off x="2973388" y="5649913"/>
            <a:ext cx="2622550"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2000">
                <a:solidFill>
                  <a:srgbClr val="0000FF"/>
                </a:solidFill>
              </a:rPr>
              <a:t>多视角图像的配准</a:t>
            </a:r>
          </a:p>
        </p:txBody>
      </p:sp>
      <p:sp>
        <p:nvSpPr>
          <p:cNvPr id="9" name="Text Box 3"/>
          <p:cNvSpPr txBox="1">
            <a:spLocks noChangeArrowheads="1"/>
          </p:cNvSpPr>
          <p:nvPr/>
        </p:nvSpPr>
        <p:spPr bwMode="auto">
          <a:xfrm>
            <a:off x="1908175" y="277812"/>
            <a:ext cx="6027738" cy="5847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dirty="0">
                <a:solidFill>
                  <a:srgbClr val="0000FF"/>
                </a:solidFill>
              </a:rPr>
              <a:t>图像配准中常见的几何变换形式</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955675" y="139700"/>
            <a:ext cx="7129463" cy="701675"/>
          </a:xfrm>
        </p:spPr>
        <p:txBody>
          <a:bodyPr/>
          <a:lstStyle/>
          <a:p>
            <a:pPr eaLnBrk="1" hangingPunct="1"/>
            <a:r>
              <a:rPr lang="zh-CN" altLang="en-US" sz="3200" dirty="0" smtClean="0">
                <a:solidFill>
                  <a:srgbClr val="0000FF"/>
                </a:solidFill>
                <a:ea typeface="黑体" pitchFamily="49" charset="-122"/>
              </a:rPr>
              <a:t>配准过程中要注意的关键</a:t>
            </a:r>
            <a:r>
              <a:rPr lang="zh-CN" altLang="en-US" sz="3200" dirty="0" smtClean="0">
                <a:solidFill>
                  <a:srgbClr val="0000FF"/>
                </a:solidFill>
                <a:ea typeface="黑体" pitchFamily="49" charset="-122"/>
              </a:rPr>
              <a:t>点</a:t>
            </a:r>
            <a:endParaRPr lang="zh-CN" altLang="en-US" sz="3200" dirty="0" smtClean="0">
              <a:solidFill>
                <a:srgbClr val="0000FF"/>
              </a:solidFill>
              <a:ea typeface="黑体" pitchFamily="49" charset="-122"/>
            </a:endParaRPr>
          </a:p>
        </p:txBody>
      </p:sp>
      <p:sp>
        <p:nvSpPr>
          <p:cNvPr id="84995" name="Rectangle 3"/>
          <p:cNvSpPr>
            <a:spLocks noGrp="1" noChangeArrowheads="1"/>
          </p:cNvSpPr>
          <p:nvPr>
            <p:ph type="body" idx="1"/>
          </p:nvPr>
        </p:nvSpPr>
        <p:spPr>
          <a:xfrm>
            <a:off x="198438" y="1484313"/>
            <a:ext cx="8726487" cy="4752975"/>
          </a:xfrm>
        </p:spPr>
        <p:txBody>
          <a:bodyPr/>
          <a:lstStyle/>
          <a:p>
            <a:pPr eaLnBrk="1" hangingPunct="1">
              <a:lnSpc>
                <a:spcPct val="80000"/>
              </a:lnSpc>
            </a:pPr>
            <a:r>
              <a:rPr lang="zh-CN" altLang="en-US" sz="2800" dirty="0" smtClean="0">
                <a:solidFill>
                  <a:srgbClr val="CC0066"/>
                </a:solidFill>
                <a:ea typeface="黑体" pitchFamily="49" charset="-122"/>
              </a:rPr>
              <a:t>特征空间的选择</a:t>
            </a:r>
          </a:p>
          <a:p>
            <a:pPr lvl="1" eaLnBrk="1" hangingPunct="1">
              <a:lnSpc>
                <a:spcPct val="80000"/>
              </a:lnSpc>
            </a:pPr>
            <a:r>
              <a:rPr lang="zh-CN" altLang="en-US" sz="2000" dirty="0" smtClean="0">
                <a:ea typeface="黑体" pitchFamily="49" charset="-122"/>
              </a:rPr>
              <a:t>对于</a:t>
            </a:r>
            <a:r>
              <a:rPr lang="zh-CN" altLang="en-US" sz="2000" dirty="0" smtClean="0">
                <a:ea typeface="黑体" pitchFamily="49" charset="-122"/>
              </a:rPr>
              <a:t>配准图像有许多特征可供选择，例如：图像本身的灰度、边缘、曲线、角点、直线交点、高曲率点，也可以是不变矩、重心</a:t>
            </a:r>
            <a:r>
              <a:rPr lang="zh-CN" altLang="en-US" sz="2000" dirty="0" smtClean="0">
                <a:ea typeface="黑体" pitchFamily="49" charset="-122"/>
              </a:rPr>
              <a:t>等</a:t>
            </a:r>
            <a:endParaRPr lang="en-US" altLang="zh-CN" sz="2000" dirty="0" smtClean="0">
              <a:ea typeface="黑体" pitchFamily="49" charset="-122"/>
            </a:endParaRPr>
          </a:p>
          <a:p>
            <a:pPr lvl="1" eaLnBrk="1" hangingPunct="1">
              <a:lnSpc>
                <a:spcPct val="80000"/>
              </a:lnSpc>
            </a:pPr>
            <a:endParaRPr lang="zh-CN" altLang="en-US" sz="2000" dirty="0" smtClean="0">
              <a:ea typeface="黑体" pitchFamily="49" charset="-122"/>
            </a:endParaRPr>
          </a:p>
          <a:p>
            <a:pPr eaLnBrk="1" hangingPunct="1">
              <a:lnSpc>
                <a:spcPct val="80000"/>
              </a:lnSpc>
            </a:pPr>
            <a:r>
              <a:rPr lang="zh-CN" altLang="en-US" sz="2800" dirty="0" smtClean="0">
                <a:solidFill>
                  <a:srgbClr val="CC0066"/>
                </a:solidFill>
                <a:ea typeface="黑体" pitchFamily="49" charset="-122"/>
              </a:rPr>
              <a:t>相似性测度的选择</a:t>
            </a:r>
          </a:p>
          <a:p>
            <a:pPr lvl="1" eaLnBrk="1" hangingPunct="1">
              <a:lnSpc>
                <a:spcPct val="80000"/>
              </a:lnSpc>
            </a:pPr>
            <a:r>
              <a:rPr lang="zh-CN" altLang="en-US" sz="2000" dirty="0" smtClean="0">
                <a:ea typeface="黑体" pitchFamily="49" charset="-122"/>
              </a:rPr>
              <a:t>相似性</a:t>
            </a:r>
            <a:r>
              <a:rPr lang="zh-CN" altLang="en-US" sz="2000" dirty="0" smtClean="0">
                <a:ea typeface="黑体" pitchFamily="49" charset="-122"/>
              </a:rPr>
              <a:t>测度的选择是图像配准中最重要的步骤之一，它决定如何确定匹配位置，其配准的程度最后转化为匹配或不</a:t>
            </a:r>
            <a:r>
              <a:rPr lang="zh-CN" altLang="en-US" sz="2000" dirty="0" smtClean="0">
                <a:ea typeface="黑体" pitchFamily="49" charset="-122"/>
              </a:rPr>
              <a:t>匹配</a:t>
            </a:r>
            <a:endParaRPr lang="en-US" altLang="zh-CN" sz="2000" dirty="0" smtClean="0">
              <a:ea typeface="黑体" pitchFamily="49" charset="-122"/>
            </a:endParaRPr>
          </a:p>
          <a:p>
            <a:pPr eaLnBrk="1" hangingPunct="1">
              <a:lnSpc>
                <a:spcPct val="80000"/>
              </a:lnSpc>
            </a:pPr>
            <a:endParaRPr lang="en-US" altLang="zh-CN" sz="2000" dirty="0">
              <a:solidFill>
                <a:srgbClr val="CC0066"/>
              </a:solidFill>
              <a:ea typeface="黑体" pitchFamily="49" charset="-122"/>
            </a:endParaRPr>
          </a:p>
          <a:p>
            <a:pPr eaLnBrk="1" hangingPunct="1">
              <a:lnSpc>
                <a:spcPct val="80000"/>
              </a:lnSpc>
            </a:pPr>
            <a:r>
              <a:rPr lang="zh-CN" altLang="en-US" sz="2800" dirty="0" smtClean="0">
                <a:solidFill>
                  <a:srgbClr val="CC0066"/>
                </a:solidFill>
                <a:ea typeface="黑体" pitchFamily="49" charset="-122"/>
              </a:rPr>
              <a:t>搜索空间</a:t>
            </a:r>
            <a:r>
              <a:rPr lang="zh-CN" altLang="en-US" sz="2800" dirty="0" smtClean="0">
                <a:solidFill>
                  <a:srgbClr val="CC0066"/>
                </a:solidFill>
                <a:ea typeface="黑体" pitchFamily="49" charset="-122"/>
              </a:rPr>
              <a:t>与策略的选择</a:t>
            </a:r>
          </a:p>
          <a:p>
            <a:pPr lvl="1" eaLnBrk="1" hangingPunct="1">
              <a:lnSpc>
                <a:spcPct val="80000"/>
              </a:lnSpc>
            </a:pPr>
            <a:r>
              <a:rPr lang="zh-CN" altLang="en-US" sz="2000" dirty="0" smtClean="0">
                <a:ea typeface="黑体" pitchFamily="49" charset="-122"/>
              </a:rPr>
              <a:t>搜索空间</a:t>
            </a:r>
            <a:r>
              <a:rPr lang="zh-CN" altLang="en-US" sz="2000" dirty="0" smtClean="0">
                <a:ea typeface="黑体" pitchFamily="49" charset="-122"/>
              </a:rPr>
              <a:t>通常是要找到配准的最佳位置的位置集，很多情况下，减少测量的数量很重要，误匹配位置越多，计算量就越大，问题越</a:t>
            </a:r>
            <a:r>
              <a:rPr lang="zh-CN" altLang="en-US" sz="2000" dirty="0" smtClean="0">
                <a:ea typeface="黑体" pitchFamily="49" charset="-122"/>
              </a:rPr>
              <a:t>严重</a:t>
            </a:r>
            <a:endParaRPr lang="en-US" altLang="zh-CN" sz="2000" dirty="0" smtClean="0">
              <a:ea typeface="黑体" pitchFamily="49" charset="-122"/>
            </a:endParaRPr>
          </a:p>
          <a:p>
            <a:pPr lvl="1" eaLnBrk="1" hangingPunct="1">
              <a:lnSpc>
                <a:spcPct val="80000"/>
              </a:lnSpc>
            </a:pPr>
            <a:r>
              <a:rPr lang="zh-CN" altLang="en-US" sz="2000" dirty="0" smtClean="0">
                <a:ea typeface="黑体" pitchFamily="49" charset="-122"/>
              </a:rPr>
              <a:t>可以</a:t>
            </a:r>
            <a:r>
              <a:rPr lang="zh-CN" altLang="en-US" sz="2000" dirty="0" smtClean="0">
                <a:ea typeface="黑体" pitchFamily="49" charset="-122"/>
              </a:rPr>
              <a:t>利用一些可得到的信息去掉不可能匹配的搜索子空间，从而减少计算</a:t>
            </a:r>
            <a:r>
              <a:rPr lang="zh-CN" altLang="en-US" sz="2000" dirty="0" smtClean="0">
                <a:ea typeface="黑体" pitchFamily="49" charset="-122"/>
              </a:rPr>
              <a:t>量          </a:t>
            </a:r>
            <a:endParaRPr lang="zh-CN" altLang="en-US" sz="2000" dirty="0" smtClean="0">
              <a:ea typeface="黑体" pitchFamily="49"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228600" y="549275"/>
            <a:ext cx="3119438" cy="746125"/>
          </a:xfrm>
        </p:spPr>
        <p:txBody>
          <a:bodyPr/>
          <a:lstStyle/>
          <a:p>
            <a:pPr eaLnBrk="1" hangingPunct="1">
              <a:defRPr/>
            </a:pPr>
            <a:r>
              <a:rPr lang="zh-CN" altLang="en-US" sz="3600" smtClean="0">
                <a:solidFill>
                  <a:schemeClr val="tx1"/>
                </a:solidFill>
                <a:ea typeface="黑体" pitchFamily="49" charset="-122"/>
              </a:rPr>
              <a:t>配准的方法：</a:t>
            </a:r>
          </a:p>
        </p:txBody>
      </p:sp>
      <p:sp>
        <p:nvSpPr>
          <p:cNvPr id="5125" name="Rectangle 3"/>
          <p:cNvSpPr>
            <a:spLocks noGrp="1" noChangeArrowheads="1"/>
          </p:cNvSpPr>
          <p:nvPr>
            <p:ph type="body" idx="1"/>
          </p:nvPr>
        </p:nvSpPr>
        <p:spPr>
          <a:xfrm>
            <a:off x="228600" y="1438275"/>
            <a:ext cx="8763000" cy="2206625"/>
          </a:xfrm>
        </p:spPr>
        <p:txBody>
          <a:bodyPr/>
          <a:lstStyle/>
          <a:p>
            <a:pPr eaLnBrk="1" hangingPunct="1"/>
            <a:r>
              <a:rPr lang="zh-CN" altLang="en-US" sz="2400" smtClean="0">
                <a:latin typeface="黑体" pitchFamily="49" charset="-122"/>
                <a:ea typeface="黑体" pitchFamily="49" charset="-122"/>
              </a:rPr>
              <a:t>图像配准的一般做法是，首先在</a:t>
            </a:r>
            <a:r>
              <a:rPr lang="zh-CN" altLang="en-US" sz="2400" smtClean="0">
                <a:solidFill>
                  <a:srgbClr val="008000"/>
                </a:solidFill>
                <a:latin typeface="黑体" pitchFamily="49" charset="-122"/>
                <a:ea typeface="黑体" pitchFamily="49" charset="-122"/>
              </a:rPr>
              <a:t>参考图</a:t>
            </a:r>
            <a:r>
              <a:rPr lang="zh-CN" altLang="en-US" sz="2400" smtClean="0">
                <a:latin typeface="黑体" pitchFamily="49" charset="-122"/>
                <a:ea typeface="黑体" pitchFamily="49" charset="-122"/>
              </a:rPr>
              <a:t>上选取以某一目标点为中心的图像子块，并称它</a:t>
            </a:r>
            <a:r>
              <a:rPr lang="zh-CN" altLang="en-US" sz="2400" smtClean="0">
                <a:solidFill>
                  <a:srgbClr val="008000"/>
                </a:solidFill>
                <a:latin typeface="黑体" pitchFamily="49" charset="-122"/>
                <a:ea typeface="黑体" pitchFamily="49" charset="-122"/>
              </a:rPr>
              <a:t>为</a:t>
            </a:r>
            <a:r>
              <a:rPr lang="zh-CN" altLang="en-US" sz="2400" smtClean="0">
                <a:latin typeface="黑体" pitchFamily="49" charset="-122"/>
                <a:ea typeface="黑体" pitchFamily="49" charset="-122"/>
              </a:rPr>
              <a:t>图像配准的</a:t>
            </a:r>
            <a:r>
              <a:rPr lang="zh-CN" altLang="en-US" sz="2400" smtClean="0">
                <a:solidFill>
                  <a:srgbClr val="008000"/>
                </a:solidFill>
                <a:latin typeface="黑体" pitchFamily="49" charset="-122"/>
                <a:ea typeface="黑体" pitchFamily="49" charset="-122"/>
              </a:rPr>
              <a:t>目标窗口</a:t>
            </a:r>
            <a:r>
              <a:rPr lang="zh-CN" altLang="en-US" sz="2400" smtClean="0">
                <a:latin typeface="黑体" pitchFamily="49" charset="-122"/>
                <a:ea typeface="黑体" pitchFamily="49" charset="-122"/>
              </a:rPr>
              <a:t>，然后让目标窗口在待配准图上有秩序地移动，每移到一个位置，就把目标窗口与</a:t>
            </a:r>
            <a:r>
              <a:rPr lang="zh-CN" altLang="en-US" sz="2400" smtClean="0">
                <a:solidFill>
                  <a:srgbClr val="008000"/>
                </a:solidFill>
                <a:latin typeface="黑体" pitchFamily="49" charset="-122"/>
                <a:ea typeface="黑体" pitchFamily="49" charset="-122"/>
              </a:rPr>
              <a:t>待配准图</a:t>
            </a:r>
            <a:r>
              <a:rPr lang="zh-CN" altLang="en-US" sz="2400" smtClean="0">
                <a:latin typeface="黑体" pitchFamily="49" charset="-122"/>
                <a:ea typeface="黑体" pitchFamily="49" charset="-122"/>
              </a:rPr>
              <a:t>的对应部分进行相关比较，直到找到配准位置为止。 </a:t>
            </a:r>
          </a:p>
        </p:txBody>
      </p:sp>
      <p:grpSp>
        <p:nvGrpSpPr>
          <p:cNvPr id="2" name="Group 4"/>
          <p:cNvGrpSpPr>
            <a:grpSpLocks/>
          </p:cNvGrpSpPr>
          <p:nvPr/>
        </p:nvGrpSpPr>
        <p:grpSpPr bwMode="auto">
          <a:xfrm>
            <a:off x="355600" y="4067175"/>
            <a:ext cx="2435225" cy="2143125"/>
            <a:chOff x="3477" y="1333"/>
            <a:chExt cx="1838" cy="1478"/>
          </a:xfrm>
        </p:grpSpPr>
        <p:sp>
          <p:nvSpPr>
            <p:cNvPr id="5188" name="Rectangle 5"/>
            <p:cNvSpPr>
              <a:spLocks noChangeArrowheads="1"/>
            </p:cNvSpPr>
            <p:nvPr/>
          </p:nvSpPr>
          <p:spPr bwMode="auto">
            <a:xfrm>
              <a:off x="3477" y="1333"/>
              <a:ext cx="1838" cy="1478"/>
            </a:xfrm>
            <a:prstGeom prst="rect">
              <a:avLst/>
            </a:prstGeom>
            <a:solidFill>
              <a:srgbClr val="CCCCFF"/>
            </a:solidFill>
            <a:ln w="9525">
              <a:solidFill>
                <a:srgbClr val="000000"/>
              </a:solidFill>
              <a:miter lim="800000"/>
              <a:headEnd/>
              <a:tailEnd/>
            </a:ln>
          </p:spPr>
          <p:txBody>
            <a:bodyPr/>
            <a:lstStyle/>
            <a:p>
              <a:endParaRPr lang="zh-CN" altLang="en-US"/>
            </a:p>
          </p:txBody>
        </p:sp>
        <p:sp>
          <p:nvSpPr>
            <p:cNvPr id="5189" name="Rectangle 6"/>
            <p:cNvSpPr>
              <a:spLocks noChangeArrowheads="1"/>
            </p:cNvSpPr>
            <p:nvPr/>
          </p:nvSpPr>
          <p:spPr bwMode="auto">
            <a:xfrm>
              <a:off x="3925" y="1589"/>
              <a:ext cx="710" cy="518"/>
            </a:xfrm>
            <a:prstGeom prst="rect">
              <a:avLst/>
            </a:prstGeom>
            <a:solidFill>
              <a:srgbClr val="CCCCFF"/>
            </a:solidFill>
            <a:ln w="12700" cap="rnd">
              <a:solidFill>
                <a:schemeClr val="bg2"/>
              </a:solidFill>
              <a:prstDash val="sysDot"/>
              <a:miter lim="800000"/>
              <a:headEnd/>
              <a:tailEnd/>
            </a:ln>
          </p:spPr>
          <p:txBody>
            <a:bodyPr/>
            <a:lstStyle/>
            <a:p>
              <a:endParaRPr lang="zh-CN" altLang="en-US"/>
            </a:p>
          </p:txBody>
        </p:sp>
        <p:graphicFrame>
          <p:nvGraphicFramePr>
            <p:cNvPr id="5122" name="Object 7"/>
            <p:cNvGraphicFramePr>
              <a:graphicFrameLocks noChangeAspect="1"/>
            </p:cNvGraphicFramePr>
            <p:nvPr/>
          </p:nvGraphicFramePr>
          <p:xfrm>
            <a:off x="4034" y="1669"/>
            <a:ext cx="495" cy="319"/>
          </p:xfrm>
          <a:graphic>
            <a:graphicData uri="http://schemas.openxmlformats.org/presentationml/2006/ole">
              <mc:AlternateContent xmlns:mc="http://schemas.openxmlformats.org/markup-compatibility/2006">
                <mc:Choice xmlns:v="urn:schemas-microsoft-com:vml" Requires="v">
                  <p:oleObj spid="_x0000_s183322" name="Picture2" r:id="rId3" imgW="562680" imgH="362520" progId="Word.Picture.8">
                    <p:embed/>
                  </p:oleObj>
                </mc:Choice>
                <mc:Fallback>
                  <p:oleObj name="Picture2" r:id="rId3" imgW="562680" imgH="362520" progId="Word.Picture.8">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4" y="1669"/>
                          <a:ext cx="495" cy="319"/>
                        </a:xfrm>
                        <a:prstGeom prst="rect">
                          <a:avLst/>
                        </a:prstGeom>
                        <a:solidFill>
                          <a:srgbClr val="CCCCFF"/>
                        </a:solidFill>
                      </p:spPr>
                    </p:pic>
                  </p:oleObj>
                </mc:Fallback>
              </mc:AlternateContent>
            </a:graphicData>
          </a:graphic>
        </p:graphicFrame>
        <p:sp>
          <p:nvSpPr>
            <p:cNvPr id="5190" name="Rectangle 8"/>
            <p:cNvSpPr>
              <a:spLocks noChangeArrowheads="1"/>
            </p:cNvSpPr>
            <p:nvPr/>
          </p:nvSpPr>
          <p:spPr bwMode="auto">
            <a:xfrm>
              <a:off x="4113" y="1894"/>
              <a:ext cx="745" cy="519"/>
            </a:xfrm>
            <a:prstGeom prst="rect">
              <a:avLst/>
            </a:prstGeom>
            <a:solidFill>
              <a:srgbClr val="FFFFFF"/>
            </a:solidFill>
            <a:ln w="9525">
              <a:solidFill>
                <a:srgbClr val="000000"/>
              </a:solidFill>
              <a:miter lim="800000"/>
              <a:headEnd/>
              <a:tailEnd/>
            </a:ln>
          </p:spPr>
          <p:txBody>
            <a:bodyPr/>
            <a:lstStyle/>
            <a:p>
              <a:endParaRPr lang="zh-CN" altLang="en-US"/>
            </a:p>
          </p:txBody>
        </p:sp>
        <p:graphicFrame>
          <p:nvGraphicFramePr>
            <p:cNvPr id="5123" name="Object 9"/>
            <p:cNvGraphicFramePr>
              <a:graphicFrameLocks noChangeAspect="1"/>
            </p:cNvGraphicFramePr>
            <p:nvPr/>
          </p:nvGraphicFramePr>
          <p:xfrm>
            <a:off x="4212" y="1975"/>
            <a:ext cx="516" cy="332"/>
          </p:xfrm>
          <a:graphic>
            <a:graphicData uri="http://schemas.openxmlformats.org/presentationml/2006/ole">
              <mc:AlternateContent xmlns:mc="http://schemas.openxmlformats.org/markup-compatibility/2006">
                <mc:Choice xmlns:v="urn:schemas-microsoft-com:vml" Requires="v">
                  <p:oleObj spid="_x0000_s183323" name="Picture2" r:id="rId5" imgW="562680" imgH="362520" progId="Word.Picture.8">
                    <p:embed/>
                  </p:oleObj>
                </mc:Choice>
                <mc:Fallback>
                  <p:oleObj name="Picture2" r:id="rId5" imgW="562680" imgH="362520" progId="Word.Picture.8">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 y="1975"/>
                          <a:ext cx="516" cy="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5127" name="Picture 10"/>
          <p:cNvPicPr>
            <a:picLocks noChangeAspect="1" noChangeArrowheads="1"/>
          </p:cNvPicPr>
          <p:nvPr/>
        </p:nvPicPr>
        <p:blipFill>
          <a:blip r:embed="rId7" cstate="print"/>
          <a:srcRect/>
          <a:stretch>
            <a:fillRect/>
          </a:stretch>
        </p:blipFill>
        <p:spPr bwMode="auto">
          <a:xfrm>
            <a:off x="3330575" y="3976688"/>
            <a:ext cx="2433638" cy="2274887"/>
          </a:xfrm>
          <a:prstGeom prst="rect">
            <a:avLst/>
          </a:prstGeom>
          <a:noFill/>
          <a:ln w="9525">
            <a:noFill/>
            <a:miter lim="800000"/>
            <a:headEnd/>
            <a:tailEnd/>
          </a:ln>
        </p:spPr>
      </p:pic>
      <p:grpSp>
        <p:nvGrpSpPr>
          <p:cNvPr id="3" name="Group 11"/>
          <p:cNvGrpSpPr>
            <a:grpSpLocks/>
          </p:cNvGrpSpPr>
          <p:nvPr/>
        </p:nvGrpSpPr>
        <p:grpSpPr bwMode="auto">
          <a:xfrm>
            <a:off x="5845175" y="4108450"/>
            <a:ext cx="3092450" cy="1958975"/>
            <a:chOff x="3682" y="2588"/>
            <a:chExt cx="1948" cy="1234"/>
          </a:xfrm>
        </p:grpSpPr>
        <p:sp>
          <p:nvSpPr>
            <p:cNvPr id="5129" name="Text Box 12"/>
            <p:cNvSpPr txBox="1">
              <a:spLocks noChangeArrowheads="1"/>
            </p:cNvSpPr>
            <p:nvPr/>
          </p:nvSpPr>
          <p:spPr bwMode="auto">
            <a:xfrm>
              <a:off x="3682" y="3282"/>
              <a:ext cx="216" cy="187"/>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N</a:t>
              </a:r>
              <a:endParaRPr lang="en-US" altLang="zh-CN" sz="1200" b="1"/>
            </a:p>
          </p:txBody>
        </p:sp>
        <p:grpSp>
          <p:nvGrpSpPr>
            <p:cNvPr id="4" name="Group 13"/>
            <p:cNvGrpSpPr>
              <a:grpSpLocks/>
            </p:cNvGrpSpPr>
            <p:nvPr/>
          </p:nvGrpSpPr>
          <p:grpSpPr bwMode="auto">
            <a:xfrm>
              <a:off x="4004" y="2872"/>
              <a:ext cx="937" cy="937"/>
              <a:chOff x="2988" y="4806"/>
              <a:chExt cx="2036" cy="2039"/>
            </a:xfrm>
          </p:grpSpPr>
          <p:grpSp>
            <p:nvGrpSpPr>
              <p:cNvPr id="5" name="Group 14"/>
              <p:cNvGrpSpPr>
                <a:grpSpLocks/>
              </p:cNvGrpSpPr>
              <p:nvPr/>
            </p:nvGrpSpPr>
            <p:grpSpPr bwMode="auto">
              <a:xfrm>
                <a:off x="2988" y="4806"/>
                <a:ext cx="2035" cy="2039"/>
                <a:chOff x="2988" y="4806"/>
                <a:chExt cx="1252" cy="1223"/>
              </a:xfrm>
            </p:grpSpPr>
            <p:grpSp>
              <p:nvGrpSpPr>
                <p:cNvPr id="6" name="Group 15"/>
                <p:cNvGrpSpPr>
                  <a:grpSpLocks/>
                </p:cNvGrpSpPr>
                <p:nvPr/>
              </p:nvGrpSpPr>
              <p:grpSpPr bwMode="auto">
                <a:xfrm>
                  <a:off x="2988" y="4806"/>
                  <a:ext cx="313" cy="1222"/>
                  <a:chOff x="2988" y="4806"/>
                  <a:chExt cx="313" cy="1359"/>
                </a:xfrm>
              </p:grpSpPr>
              <p:sp>
                <p:nvSpPr>
                  <p:cNvPr id="5185" name="Line 16"/>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86" name="Line 17"/>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87" name="Line 18"/>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7" name="Group 19"/>
                <p:cNvGrpSpPr>
                  <a:grpSpLocks/>
                </p:cNvGrpSpPr>
                <p:nvPr/>
              </p:nvGrpSpPr>
              <p:grpSpPr bwMode="auto">
                <a:xfrm>
                  <a:off x="3458" y="4806"/>
                  <a:ext cx="313" cy="1223"/>
                  <a:chOff x="2988" y="4806"/>
                  <a:chExt cx="313" cy="1359"/>
                </a:xfrm>
              </p:grpSpPr>
              <p:sp>
                <p:nvSpPr>
                  <p:cNvPr id="5182" name="Line 20"/>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83" name="Line 21"/>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84" name="Line 22"/>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8" name="Group 23"/>
                <p:cNvGrpSpPr>
                  <a:grpSpLocks/>
                </p:cNvGrpSpPr>
                <p:nvPr/>
              </p:nvGrpSpPr>
              <p:grpSpPr bwMode="auto">
                <a:xfrm>
                  <a:off x="3927" y="4806"/>
                  <a:ext cx="313" cy="1222"/>
                  <a:chOff x="2988" y="4806"/>
                  <a:chExt cx="313" cy="1359"/>
                </a:xfrm>
              </p:grpSpPr>
              <p:sp>
                <p:nvSpPr>
                  <p:cNvPr id="5179" name="Line 24"/>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80" name="Line 25"/>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81" name="Line 26"/>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grpSp>
            <p:nvGrpSpPr>
              <p:cNvPr id="9" name="Group 27"/>
              <p:cNvGrpSpPr>
                <a:grpSpLocks/>
              </p:cNvGrpSpPr>
              <p:nvPr/>
            </p:nvGrpSpPr>
            <p:grpSpPr bwMode="auto">
              <a:xfrm rot="-5400000">
                <a:off x="2986" y="4808"/>
                <a:ext cx="2039" cy="2036"/>
                <a:chOff x="2988" y="4806"/>
                <a:chExt cx="1252" cy="1223"/>
              </a:xfrm>
            </p:grpSpPr>
            <p:grpSp>
              <p:nvGrpSpPr>
                <p:cNvPr id="10" name="Group 28"/>
                <p:cNvGrpSpPr>
                  <a:grpSpLocks/>
                </p:cNvGrpSpPr>
                <p:nvPr/>
              </p:nvGrpSpPr>
              <p:grpSpPr bwMode="auto">
                <a:xfrm>
                  <a:off x="2988" y="4806"/>
                  <a:ext cx="313" cy="1222"/>
                  <a:chOff x="2988" y="4806"/>
                  <a:chExt cx="313" cy="1359"/>
                </a:xfrm>
              </p:grpSpPr>
              <p:sp>
                <p:nvSpPr>
                  <p:cNvPr id="5173" name="Line 29"/>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74" name="Line 30"/>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75" name="Line 31"/>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11" name="Group 32"/>
                <p:cNvGrpSpPr>
                  <a:grpSpLocks/>
                </p:cNvGrpSpPr>
                <p:nvPr/>
              </p:nvGrpSpPr>
              <p:grpSpPr bwMode="auto">
                <a:xfrm>
                  <a:off x="3458" y="4806"/>
                  <a:ext cx="313" cy="1223"/>
                  <a:chOff x="2988" y="4806"/>
                  <a:chExt cx="313" cy="1359"/>
                </a:xfrm>
              </p:grpSpPr>
              <p:sp>
                <p:nvSpPr>
                  <p:cNvPr id="5170" name="Line 33"/>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71" name="Line 34"/>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72" name="Line 35"/>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12" name="Group 36"/>
                <p:cNvGrpSpPr>
                  <a:grpSpLocks/>
                </p:cNvGrpSpPr>
                <p:nvPr/>
              </p:nvGrpSpPr>
              <p:grpSpPr bwMode="auto">
                <a:xfrm>
                  <a:off x="3927" y="4806"/>
                  <a:ext cx="313" cy="1222"/>
                  <a:chOff x="2988" y="4806"/>
                  <a:chExt cx="313" cy="1359"/>
                </a:xfrm>
              </p:grpSpPr>
              <p:sp>
                <p:nvSpPr>
                  <p:cNvPr id="5167" name="Line 37"/>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68" name="Line 38"/>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69" name="Line 39"/>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grpSp>
        <p:grpSp>
          <p:nvGrpSpPr>
            <p:cNvPr id="13" name="Group 40"/>
            <p:cNvGrpSpPr>
              <a:grpSpLocks/>
            </p:cNvGrpSpPr>
            <p:nvPr/>
          </p:nvGrpSpPr>
          <p:grpSpPr bwMode="auto">
            <a:xfrm>
              <a:off x="5396" y="3255"/>
              <a:ext cx="234" cy="235"/>
              <a:chOff x="6275" y="4806"/>
              <a:chExt cx="510" cy="510"/>
            </a:xfrm>
          </p:grpSpPr>
          <p:grpSp>
            <p:nvGrpSpPr>
              <p:cNvPr id="14" name="Group 41"/>
              <p:cNvGrpSpPr>
                <a:grpSpLocks/>
              </p:cNvGrpSpPr>
              <p:nvPr/>
            </p:nvGrpSpPr>
            <p:grpSpPr bwMode="auto">
              <a:xfrm rot="-5400000">
                <a:off x="6274" y="4807"/>
                <a:ext cx="510" cy="508"/>
                <a:chOff x="2988" y="4806"/>
                <a:chExt cx="313" cy="1359"/>
              </a:xfrm>
            </p:grpSpPr>
            <p:sp>
              <p:nvSpPr>
                <p:cNvPr id="5159" name="Line 42"/>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60" name="Line 43"/>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61" name="Line 44"/>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15" name="Group 45"/>
              <p:cNvGrpSpPr>
                <a:grpSpLocks/>
              </p:cNvGrpSpPr>
              <p:nvPr/>
            </p:nvGrpSpPr>
            <p:grpSpPr bwMode="auto">
              <a:xfrm>
                <a:off x="6275" y="4806"/>
                <a:ext cx="510" cy="510"/>
                <a:chOff x="2988" y="4806"/>
                <a:chExt cx="313" cy="1359"/>
              </a:xfrm>
            </p:grpSpPr>
            <p:sp>
              <p:nvSpPr>
                <p:cNvPr id="5156" name="Line 46"/>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57" name="Line 47"/>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58" name="Line 48"/>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sp>
          <p:nvSpPr>
            <p:cNvPr id="5132" name="Text Box 49"/>
            <p:cNvSpPr txBox="1">
              <a:spLocks noChangeArrowheads="1"/>
            </p:cNvSpPr>
            <p:nvPr/>
          </p:nvSpPr>
          <p:spPr bwMode="auto">
            <a:xfrm>
              <a:off x="5384" y="3039"/>
              <a:ext cx="240" cy="187"/>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M</a:t>
              </a:r>
              <a:endParaRPr lang="en-US" altLang="zh-CN" sz="1200" b="1"/>
            </a:p>
          </p:txBody>
        </p:sp>
        <p:sp>
          <p:nvSpPr>
            <p:cNvPr id="5133" name="Text Box 50"/>
            <p:cNvSpPr txBox="1">
              <a:spLocks noChangeArrowheads="1"/>
            </p:cNvSpPr>
            <p:nvPr/>
          </p:nvSpPr>
          <p:spPr bwMode="auto">
            <a:xfrm>
              <a:off x="5156" y="3307"/>
              <a:ext cx="216" cy="187"/>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M</a:t>
              </a:r>
              <a:endParaRPr lang="en-US" altLang="zh-CN" sz="1200" b="1"/>
            </a:p>
          </p:txBody>
        </p:sp>
        <p:grpSp>
          <p:nvGrpSpPr>
            <p:cNvPr id="16" name="Group 51"/>
            <p:cNvGrpSpPr>
              <a:grpSpLocks/>
            </p:cNvGrpSpPr>
            <p:nvPr/>
          </p:nvGrpSpPr>
          <p:grpSpPr bwMode="auto">
            <a:xfrm>
              <a:off x="5396" y="3164"/>
              <a:ext cx="216" cy="63"/>
              <a:chOff x="7349" y="4366"/>
              <a:chExt cx="539" cy="157"/>
            </a:xfrm>
          </p:grpSpPr>
          <p:sp>
            <p:nvSpPr>
              <p:cNvPr id="5151" name="Line 52"/>
              <p:cNvSpPr>
                <a:spLocks noChangeShapeType="1"/>
              </p:cNvSpPr>
              <p:nvPr/>
            </p:nvSpPr>
            <p:spPr bwMode="auto">
              <a:xfrm>
                <a:off x="7888" y="4366"/>
                <a:ext cx="0" cy="157"/>
              </a:xfrm>
              <a:prstGeom prst="line">
                <a:avLst/>
              </a:prstGeom>
              <a:noFill/>
              <a:ln w="9525">
                <a:solidFill>
                  <a:schemeClr val="tx1"/>
                </a:solidFill>
                <a:round/>
                <a:headEnd/>
                <a:tailEnd/>
              </a:ln>
            </p:spPr>
            <p:txBody>
              <a:bodyPr/>
              <a:lstStyle/>
              <a:p>
                <a:endParaRPr lang="zh-CN" altLang="en-US"/>
              </a:p>
            </p:txBody>
          </p:sp>
          <p:sp>
            <p:nvSpPr>
              <p:cNvPr id="5152" name="Line 53"/>
              <p:cNvSpPr>
                <a:spLocks noChangeShapeType="1"/>
              </p:cNvSpPr>
              <p:nvPr/>
            </p:nvSpPr>
            <p:spPr bwMode="auto">
              <a:xfrm>
                <a:off x="7349" y="4366"/>
                <a:ext cx="0" cy="157"/>
              </a:xfrm>
              <a:prstGeom prst="line">
                <a:avLst/>
              </a:prstGeom>
              <a:noFill/>
              <a:ln w="9525">
                <a:solidFill>
                  <a:schemeClr val="tx1"/>
                </a:solidFill>
                <a:round/>
                <a:headEnd/>
                <a:tailEnd/>
              </a:ln>
            </p:spPr>
            <p:txBody>
              <a:bodyPr/>
              <a:lstStyle/>
              <a:p>
                <a:endParaRPr lang="zh-CN" altLang="en-US"/>
              </a:p>
            </p:txBody>
          </p:sp>
          <p:sp>
            <p:nvSpPr>
              <p:cNvPr id="5153" name="Line 54"/>
              <p:cNvSpPr>
                <a:spLocks noChangeShapeType="1"/>
              </p:cNvSpPr>
              <p:nvPr/>
            </p:nvSpPr>
            <p:spPr bwMode="auto">
              <a:xfrm>
                <a:off x="7349" y="4423"/>
                <a:ext cx="539" cy="1"/>
              </a:xfrm>
              <a:prstGeom prst="line">
                <a:avLst/>
              </a:prstGeom>
              <a:noFill/>
              <a:ln w="9525">
                <a:solidFill>
                  <a:schemeClr val="tx1"/>
                </a:solidFill>
                <a:round/>
                <a:headEnd type="stealth" w="sm" len="med"/>
                <a:tailEnd type="stealth" w="sm" len="med"/>
              </a:ln>
            </p:spPr>
            <p:txBody>
              <a:bodyPr/>
              <a:lstStyle/>
              <a:p>
                <a:endParaRPr lang="zh-CN" altLang="en-US"/>
              </a:p>
            </p:txBody>
          </p:sp>
        </p:grpSp>
        <p:grpSp>
          <p:nvGrpSpPr>
            <p:cNvPr id="17" name="Group 55"/>
            <p:cNvGrpSpPr>
              <a:grpSpLocks/>
            </p:cNvGrpSpPr>
            <p:nvPr/>
          </p:nvGrpSpPr>
          <p:grpSpPr bwMode="auto">
            <a:xfrm>
              <a:off x="5324" y="3265"/>
              <a:ext cx="62" cy="216"/>
              <a:chOff x="7168" y="4619"/>
              <a:chExt cx="155" cy="539"/>
            </a:xfrm>
          </p:grpSpPr>
          <p:sp>
            <p:nvSpPr>
              <p:cNvPr id="5148" name="Line 56"/>
              <p:cNvSpPr>
                <a:spLocks noChangeShapeType="1"/>
              </p:cNvSpPr>
              <p:nvPr/>
            </p:nvSpPr>
            <p:spPr bwMode="auto">
              <a:xfrm rot="5400000">
                <a:off x="7246" y="5080"/>
                <a:ext cx="0" cy="155"/>
              </a:xfrm>
              <a:prstGeom prst="line">
                <a:avLst/>
              </a:prstGeom>
              <a:noFill/>
              <a:ln w="9525">
                <a:solidFill>
                  <a:schemeClr val="tx1"/>
                </a:solidFill>
                <a:round/>
                <a:headEnd/>
                <a:tailEnd/>
              </a:ln>
            </p:spPr>
            <p:txBody>
              <a:bodyPr/>
              <a:lstStyle/>
              <a:p>
                <a:endParaRPr lang="zh-CN" altLang="en-US"/>
              </a:p>
            </p:txBody>
          </p:sp>
          <p:sp>
            <p:nvSpPr>
              <p:cNvPr id="5149" name="Line 57"/>
              <p:cNvSpPr>
                <a:spLocks noChangeShapeType="1"/>
              </p:cNvSpPr>
              <p:nvPr/>
            </p:nvSpPr>
            <p:spPr bwMode="auto">
              <a:xfrm rot="5400000">
                <a:off x="7246" y="4541"/>
                <a:ext cx="0" cy="155"/>
              </a:xfrm>
              <a:prstGeom prst="line">
                <a:avLst/>
              </a:prstGeom>
              <a:noFill/>
              <a:ln w="9525">
                <a:solidFill>
                  <a:schemeClr val="tx1"/>
                </a:solidFill>
                <a:round/>
                <a:headEnd/>
                <a:tailEnd/>
              </a:ln>
            </p:spPr>
            <p:txBody>
              <a:bodyPr/>
              <a:lstStyle/>
              <a:p>
                <a:endParaRPr lang="zh-CN" altLang="en-US"/>
              </a:p>
            </p:txBody>
          </p:sp>
          <p:sp>
            <p:nvSpPr>
              <p:cNvPr id="5150" name="Line 58"/>
              <p:cNvSpPr>
                <a:spLocks noChangeShapeType="1"/>
              </p:cNvSpPr>
              <p:nvPr/>
            </p:nvSpPr>
            <p:spPr bwMode="auto">
              <a:xfrm rot="5400000">
                <a:off x="6997" y="4888"/>
                <a:ext cx="539" cy="1"/>
              </a:xfrm>
              <a:prstGeom prst="line">
                <a:avLst/>
              </a:prstGeom>
              <a:noFill/>
              <a:ln w="9525">
                <a:solidFill>
                  <a:schemeClr val="tx1"/>
                </a:solidFill>
                <a:round/>
                <a:headEnd type="stealth" w="sm" len="med"/>
                <a:tailEnd type="stealth" w="sm" len="med"/>
              </a:ln>
            </p:spPr>
            <p:txBody>
              <a:bodyPr/>
              <a:lstStyle/>
              <a:p>
                <a:endParaRPr lang="zh-CN" altLang="en-US"/>
              </a:p>
            </p:txBody>
          </p:sp>
        </p:grpSp>
        <p:sp>
          <p:nvSpPr>
            <p:cNvPr id="5136" name="Text Box 59"/>
            <p:cNvSpPr txBox="1">
              <a:spLocks noChangeArrowheads="1"/>
            </p:cNvSpPr>
            <p:nvPr/>
          </p:nvSpPr>
          <p:spPr bwMode="auto">
            <a:xfrm>
              <a:off x="5126" y="3059"/>
              <a:ext cx="216" cy="188"/>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X</a:t>
              </a:r>
              <a:endParaRPr lang="en-US" altLang="zh-CN" sz="1200" b="1"/>
            </a:p>
          </p:txBody>
        </p:sp>
        <p:sp>
          <p:nvSpPr>
            <p:cNvPr id="5137" name="Rectangle 60" descr="宽下对角线"/>
            <p:cNvSpPr>
              <a:spLocks noChangeArrowheads="1"/>
            </p:cNvSpPr>
            <p:nvPr/>
          </p:nvSpPr>
          <p:spPr bwMode="auto">
            <a:xfrm>
              <a:off x="4474" y="3226"/>
              <a:ext cx="238" cy="233"/>
            </a:xfrm>
            <a:prstGeom prst="rect">
              <a:avLst/>
            </a:prstGeom>
            <a:pattFill prst="wdDnDiag">
              <a:fgClr>
                <a:srgbClr val="000000"/>
              </a:fgClr>
              <a:bgClr>
                <a:srgbClr val="FFFFFF"/>
              </a:bgClr>
            </a:pattFill>
            <a:ln w="12700">
              <a:solidFill>
                <a:srgbClr val="000000"/>
              </a:solidFill>
              <a:miter lim="800000"/>
              <a:headEnd/>
              <a:tailEnd/>
            </a:ln>
          </p:spPr>
          <p:txBody>
            <a:bodyPr/>
            <a:lstStyle/>
            <a:p>
              <a:endParaRPr lang="zh-CN" altLang="en-US"/>
            </a:p>
          </p:txBody>
        </p:sp>
        <p:sp>
          <p:nvSpPr>
            <p:cNvPr id="5138" name="Text Box 61"/>
            <p:cNvSpPr txBox="1">
              <a:spLocks noChangeArrowheads="1"/>
            </p:cNvSpPr>
            <p:nvPr/>
          </p:nvSpPr>
          <p:spPr bwMode="auto">
            <a:xfrm>
              <a:off x="4462" y="2588"/>
              <a:ext cx="215" cy="186"/>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N</a:t>
              </a:r>
              <a:endParaRPr lang="en-US" altLang="zh-CN" sz="1200" b="1"/>
            </a:p>
          </p:txBody>
        </p:sp>
        <p:grpSp>
          <p:nvGrpSpPr>
            <p:cNvPr id="18" name="Group 62"/>
            <p:cNvGrpSpPr>
              <a:grpSpLocks/>
            </p:cNvGrpSpPr>
            <p:nvPr/>
          </p:nvGrpSpPr>
          <p:grpSpPr bwMode="auto">
            <a:xfrm>
              <a:off x="4003" y="2790"/>
              <a:ext cx="937" cy="63"/>
              <a:chOff x="3086" y="2722"/>
              <a:chExt cx="2341" cy="156"/>
            </a:xfrm>
          </p:grpSpPr>
          <p:sp>
            <p:nvSpPr>
              <p:cNvPr id="5145" name="Line 63"/>
              <p:cNvSpPr>
                <a:spLocks noChangeShapeType="1"/>
              </p:cNvSpPr>
              <p:nvPr/>
            </p:nvSpPr>
            <p:spPr bwMode="auto">
              <a:xfrm>
                <a:off x="5427" y="2722"/>
                <a:ext cx="0" cy="156"/>
              </a:xfrm>
              <a:prstGeom prst="line">
                <a:avLst/>
              </a:prstGeom>
              <a:noFill/>
              <a:ln w="9525">
                <a:solidFill>
                  <a:schemeClr val="tx1"/>
                </a:solidFill>
                <a:round/>
                <a:headEnd/>
                <a:tailEnd/>
              </a:ln>
            </p:spPr>
            <p:txBody>
              <a:bodyPr/>
              <a:lstStyle/>
              <a:p>
                <a:endParaRPr lang="zh-CN" altLang="en-US"/>
              </a:p>
            </p:txBody>
          </p:sp>
          <p:sp>
            <p:nvSpPr>
              <p:cNvPr id="5146" name="Line 64"/>
              <p:cNvSpPr>
                <a:spLocks noChangeShapeType="1"/>
              </p:cNvSpPr>
              <p:nvPr/>
            </p:nvSpPr>
            <p:spPr bwMode="auto">
              <a:xfrm>
                <a:off x="3086" y="2722"/>
                <a:ext cx="0" cy="156"/>
              </a:xfrm>
              <a:prstGeom prst="line">
                <a:avLst/>
              </a:prstGeom>
              <a:noFill/>
              <a:ln w="9525">
                <a:solidFill>
                  <a:schemeClr val="tx1"/>
                </a:solidFill>
                <a:round/>
                <a:headEnd/>
                <a:tailEnd/>
              </a:ln>
            </p:spPr>
            <p:txBody>
              <a:bodyPr/>
              <a:lstStyle/>
              <a:p>
                <a:endParaRPr lang="zh-CN" altLang="en-US"/>
              </a:p>
            </p:txBody>
          </p:sp>
          <p:sp>
            <p:nvSpPr>
              <p:cNvPr id="5147" name="Line 65"/>
              <p:cNvSpPr>
                <a:spLocks noChangeShapeType="1"/>
              </p:cNvSpPr>
              <p:nvPr/>
            </p:nvSpPr>
            <p:spPr bwMode="auto">
              <a:xfrm>
                <a:off x="3086" y="2778"/>
                <a:ext cx="2341" cy="1"/>
              </a:xfrm>
              <a:prstGeom prst="line">
                <a:avLst/>
              </a:prstGeom>
              <a:noFill/>
              <a:ln w="9525">
                <a:solidFill>
                  <a:schemeClr val="tx1"/>
                </a:solidFill>
                <a:round/>
                <a:headEnd type="stealth" w="sm" len="med"/>
                <a:tailEnd type="stealth" w="sm" len="med"/>
              </a:ln>
            </p:spPr>
            <p:txBody>
              <a:bodyPr/>
              <a:lstStyle/>
              <a:p>
                <a:endParaRPr lang="zh-CN" altLang="en-US"/>
              </a:p>
            </p:txBody>
          </p:sp>
        </p:grpSp>
        <p:grpSp>
          <p:nvGrpSpPr>
            <p:cNvPr id="19" name="Group 66"/>
            <p:cNvGrpSpPr>
              <a:grpSpLocks/>
            </p:cNvGrpSpPr>
            <p:nvPr/>
          </p:nvGrpSpPr>
          <p:grpSpPr bwMode="auto">
            <a:xfrm>
              <a:off x="3908" y="2886"/>
              <a:ext cx="63" cy="936"/>
              <a:chOff x="2847" y="2961"/>
              <a:chExt cx="158" cy="2340"/>
            </a:xfrm>
          </p:grpSpPr>
          <p:sp>
            <p:nvSpPr>
              <p:cNvPr id="5142" name="Line 67"/>
              <p:cNvSpPr>
                <a:spLocks noChangeShapeType="1"/>
              </p:cNvSpPr>
              <p:nvPr/>
            </p:nvSpPr>
            <p:spPr bwMode="auto">
              <a:xfrm rot="5400000">
                <a:off x="2926" y="5222"/>
                <a:ext cx="0" cy="158"/>
              </a:xfrm>
              <a:prstGeom prst="line">
                <a:avLst/>
              </a:prstGeom>
              <a:noFill/>
              <a:ln w="9525">
                <a:solidFill>
                  <a:schemeClr val="tx1"/>
                </a:solidFill>
                <a:round/>
                <a:headEnd/>
                <a:tailEnd/>
              </a:ln>
            </p:spPr>
            <p:txBody>
              <a:bodyPr/>
              <a:lstStyle/>
              <a:p>
                <a:endParaRPr lang="zh-CN" altLang="en-US"/>
              </a:p>
            </p:txBody>
          </p:sp>
          <p:sp>
            <p:nvSpPr>
              <p:cNvPr id="5143" name="Line 68"/>
              <p:cNvSpPr>
                <a:spLocks noChangeShapeType="1"/>
              </p:cNvSpPr>
              <p:nvPr/>
            </p:nvSpPr>
            <p:spPr bwMode="auto">
              <a:xfrm rot="5400000">
                <a:off x="2926" y="2882"/>
                <a:ext cx="0" cy="158"/>
              </a:xfrm>
              <a:prstGeom prst="line">
                <a:avLst/>
              </a:prstGeom>
              <a:noFill/>
              <a:ln w="9525">
                <a:solidFill>
                  <a:schemeClr val="tx1"/>
                </a:solidFill>
                <a:round/>
                <a:headEnd/>
                <a:tailEnd/>
              </a:ln>
            </p:spPr>
            <p:txBody>
              <a:bodyPr/>
              <a:lstStyle/>
              <a:p>
                <a:endParaRPr lang="zh-CN" altLang="en-US"/>
              </a:p>
            </p:txBody>
          </p:sp>
          <p:sp>
            <p:nvSpPr>
              <p:cNvPr id="5144" name="Line 69"/>
              <p:cNvSpPr>
                <a:spLocks noChangeShapeType="1"/>
              </p:cNvSpPr>
              <p:nvPr/>
            </p:nvSpPr>
            <p:spPr bwMode="auto">
              <a:xfrm rot="5400000">
                <a:off x="1777" y="4130"/>
                <a:ext cx="2340" cy="1"/>
              </a:xfrm>
              <a:prstGeom prst="line">
                <a:avLst/>
              </a:prstGeom>
              <a:noFill/>
              <a:ln w="9525">
                <a:solidFill>
                  <a:schemeClr val="tx1"/>
                </a:solidFill>
                <a:round/>
                <a:headEnd type="stealth" w="sm" len="med"/>
                <a:tailEnd type="stealth" w="sm" len="med"/>
              </a:ln>
            </p:spPr>
            <p:txBody>
              <a:bodyPr/>
              <a:lstStyle/>
              <a:p>
                <a:endParaRPr lang="zh-CN" altLang="en-US"/>
              </a:p>
            </p:txBody>
          </p:sp>
        </p:grpSp>
        <p:sp>
          <p:nvSpPr>
            <p:cNvPr id="5141" name="Text Box 70"/>
            <p:cNvSpPr txBox="1">
              <a:spLocks noChangeArrowheads="1"/>
            </p:cNvSpPr>
            <p:nvPr/>
          </p:nvSpPr>
          <p:spPr bwMode="auto">
            <a:xfrm>
              <a:off x="4490" y="3006"/>
              <a:ext cx="215" cy="188"/>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X</a:t>
              </a:r>
              <a:endParaRPr lang="en-US" altLang="zh-CN" sz="1200" b="1"/>
            </a:p>
          </p:txBody>
        </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01"/>
          <p:cNvPicPr>
            <a:picLocks noChangeAspect="1" noChangeArrowheads="1"/>
          </p:cNvPicPr>
          <p:nvPr/>
        </p:nvPicPr>
        <p:blipFill>
          <a:blip r:embed="rId2" cstate="print">
            <a:lum bright="10000" contrast="60000"/>
          </a:blip>
          <a:srcRect/>
          <a:stretch>
            <a:fillRect/>
          </a:stretch>
        </p:blipFill>
        <p:spPr bwMode="auto">
          <a:xfrm>
            <a:off x="639763" y="990600"/>
            <a:ext cx="1895475" cy="1905000"/>
          </a:xfrm>
          <a:prstGeom prst="rect">
            <a:avLst/>
          </a:prstGeom>
          <a:noFill/>
          <a:ln w="9525">
            <a:noFill/>
            <a:miter lim="800000"/>
            <a:headEnd/>
            <a:tailEnd/>
          </a:ln>
        </p:spPr>
      </p:pic>
      <p:pic>
        <p:nvPicPr>
          <p:cNvPr id="86019" name="Picture 3" descr="c12"/>
          <p:cNvPicPr>
            <a:picLocks noChangeAspect="1" noChangeArrowheads="1"/>
          </p:cNvPicPr>
          <p:nvPr/>
        </p:nvPicPr>
        <p:blipFill>
          <a:blip r:embed="rId3" cstate="print">
            <a:lum bright="10000" contrast="60000"/>
          </a:blip>
          <a:srcRect/>
          <a:stretch>
            <a:fillRect/>
          </a:stretch>
        </p:blipFill>
        <p:spPr bwMode="auto">
          <a:xfrm>
            <a:off x="3178175" y="1006475"/>
            <a:ext cx="1924050" cy="1924050"/>
          </a:xfrm>
          <a:prstGeom prst="rect">
            <a:avLst/>
          </a:prstGeom>
          <a:noFill/>
          <a:ln w="9525">
            <a:noFill/>
            <a:miter lim="800000"/>
            <a:headEnd/>
            <a:tailEnd/>
          </a:ln>
        </p:spPr>
      </p:pic>
      <p:pic>
        <p:nvPicPr>
          <p:cNvPr id="86020" name="Picture 4" descr="c22"/>
          <p:cNvPicPr>
            <a:picLocks noChangeAspect="1" noChangeArrowheads="1"/>
          </p:cNvPicPr>
          <p:nvPr/>
        </p:nvPicPr>
        <p:blipFill>
          <a:blip r:embed="rId4" cstate="print">
            <a:lum bright="10000" contrast="60000"/>
          </a:blip>
          <a:srcRect/>
          <a:stretch>
            <a:fillRect/>
          </a:stretch>
        </p:blipFill>
        <p:spPr bwMode="auto">
          <a:xfrm>
            <a:off x="5803900" y="990600"/>
            <a:ext cx="1905000" cy="1905000"/>
          </a:xfrm>
          <a:prstGeom prst="rect">
            <a:avLst/>
          </a:prstGeom>
          <a:noFill/>
          <a:ln w="9525">
            <a:noFill/>
            <a:miter lim="800000"/>
            <a:headEnd/>
            <a:tailEnd/>
          </a:ln>
        </p:spPr>
      </p:pic>
      <p:sp>
        <p:nvSpPr>
          <p:cNvPr id="86021" name="Text Box 5"/>
          <p:cNvSpPr txBox="1">
            <a:spLocks noChangeArrowheads="1"/>
          </p:cNvSpPr>
          <p:nvPr/>
        </p:nvSpPr>
        <p:spPr bwMode="auto">
          <a:xfrm>
            <a:off x="444500" y="2959100"/>
            <a:ext cx="8089900" cy="396875"/>
          </a:xfrm>
          <a:prstGeom prst="rect">
            <a:avLst/>
          </a:prstGeom>
          <a:noFill/>
          <a:ln w="9525">
            <a:noFill/>
            <a:miter lim="800000"/>
            <a:headEnd/>
            <a:tailEnd/>
          </a:ln>
        </p:spPr>
        <p:txBody>
          <a:bodyPr>
            <a:spAutoFit/>
          </a:bodyPr>
          <a:lstStyle/>
          <a:p>
            <a:pPr latinLnBrk="0">
              <a:spcBef>
                <a:spcPct val="50000"/>
              </a:spcBef>
              <a:buClr>
                <a:srgbClr val="CCFF33"/>
              </a:buClr>
              <a:buSzPct val="70000"/>
              <a:buFont typeface="Wingdings" pitchFamily="2" charset="2"/>
              <a:buNone/>
            </a:pPr>
            <a:r>
              <a:rPr lang="zh-CN" altLang="en-US" sz="2000"/>
              <a:t>原始图像</a:t>
            </a:r>
            <a:r>
              <a:rPr lang="en-US" altLang="zh-CN" sz="2000"/>
              <a:t>(</a:t>
            </a:r>
            <a:r>
              <a:rPr lang="zh-CN" altLang="en-US" sz="2000"/>
              <a:t>第</a:t>
            </a:r>
            <a:r>
              <a:rPr lang="en-US" altLang="zh-CN" sz="2000"/>
              <a:t>0</a:t>
            </a:r>
            <a:r>
              <a:rPr lang="zh-CN" altLang="en-US" sz="2000"/>
              <a:t>帧</a:t>
            </a:r>
            <a:r>
              <a:rPr lang="en-US" altLang="zh-CN" sz="2000"/>
              <a:t>)      </a:t>
            </a:r>
            <a:r>
              <a:rPr lang="zh-CN" altLang="en-US" sz="2000"/>
              <a:t>第</a:t>
            </a:r>
            <a:r>
              <a:rPr lang="en-US" altLang="zh-CN" sz="2000"/>
              <a:t>10</a:t>
            </a:r>
            <a:r>
              <a:rPr lang="zh-CN" altLang="en-US" sz="2000"/>
              <a:t>帧跟踪结果       第</a:t>
            </a:r>
            <a:r>
              <a:rPr lang="en-US" altLang="zh-CN" sz="2000"/>
              <a:t>20</a:t>
            </a:r>
            <a:r>
              <a:rPr lang="zh-CN" altLang="en-US" sz="2000"/>
              <a:t>帧跟踪结果 </a:t>
            </a:r>
          </a:p>
        </p:txBody>
      </p:sp>
      <p:sp>
        <p:nvSpPr>
          <p:cNvPr id="86022" name="Text Box 6"/>
          <p:cNvSpPr txBox="1">
            <a:spLocks noChangeArrowheads="1"/>
          </p:cNvSpPr>
          <p:nvPr/>
        </p:nvSpPr>
        <p:spPr bwMode="auto">
          <a:xfrm>
            <a:off x="0" y="476250"/>
            <a:ext cx="6084888" cy="519113"/>
          </a:xfrm>
          <a:prstGeom prst="rect">
            <a:avLst/>
          </a:prstGeom>
          <a:noFill/>
          <a:ln w="9525">
            <a:noFill/>
            <a:miter lim="800000"/>
            <a:headEnd/>
            <a:tailEnd/>
          </a:ln>
        </p:spPr>
        <p:txBody>
          <a:bodyPr>
            <a:spAutoFit/>
          </a:bodyPr>
          <a:lstStyle/>
          <a:p>
            <a:pPr latinLnBrk="0">
              <a:spcBef>
                <a:spcPct val="50000"/>
              </a:spcBef>
              <a:buClr>
                <a:srgbClr val="CCFF33"/>
              </a:buClr>
              <a:buSzPct val="70000"/>
              <a:buFont typeface="Wingdings" pitchFamily="2" charset="2"/>
              <a:buNone/>
            </a:pPr>
            <a:r>
              <a:rPr lang="zh-CN" altLang="en-US">
                <a:solidFill>
                  <a:srgbClr val="000066"/>
                </a:solidFill>
              </a:rPr>
              <a:t>归一化直接互相关匹配结果： </a:t>
            </a:r>
          </a:p>
        </p:txBody>
      </p:sp>
      <p:sp>
        <p:nvSpPr>
          <p:cNvPr id="86023" name="Text Box 7"/>
          <p:cNvSpPr txBox="1">
            <a:spLocks noChangeArrowheads="1"/>
          </p:cNvSpPr>
          <p:nvPr/>
        </p:nvSpPr>
        <p:spPr bwMode="auto">
          <a:xfrm>
            <a:off x="0" y="3352800"/>
            <a:ext cx="6732588" cy="519113"/>
          </a:xfrm>
          <a:prstGeom prst="rect">
            <a:avLst/>
          </a:prstGeom>
          <a:noFill/>
          <a:ln w="9525">
            <a:noFill/>
            <a:miter lim="800000"/>
            <a:headEnd/>
            <a:tailEnd/>
          </a:ln>
        </p:spPr>
        <p:txBody>
          <a:bodyPr>
            <a:spAutoFit/>
          </a:bodyPr>
          <a:lstStyle/>
          <a:p>
            <a:pPr latinLnBrk="0">
              <a:spcBef>
                <a:spcPct val="50000"/>
              </a:spcBef>
              <a:buClr>
                <a:srgbClr val="CCFF33"/>
              </a:buClr>
              <a:buSzPct val="70000"/>
              <a:buFont typeface="Wingdings" pitchFamily="2" charset="2"/>
              <a:buNone/>
            </a:pPr>
            <a:r>
              <a:rPr lang="zh-CN" altLang="en-US">
                <a:solidFill>
                  <a:srgbClr val="000066"/>
                </a:solidFill>
              </a:rPr>
              <a:t>先边缘处理在归一化互相关匹配结果： </a:t>
            </a:r>
          </a:p>
        </p:txBody>
      </p:sp>
      <p:pic>
        <p:nvPicPr>
          <p:cNvPr id="86024" name="Picture 8" descr="c11"/>
          <p:cNvPicPr>
            <a:picLocks noChangeAspect="1" noChangeArrowheads="1"/>
          </p:cNvPicPr>
          <p:nvPr/>
        </p:nvPicPr>
        <p:blipFill>
          <a:blip r:embed="rId5" cstate="print">
            <a:lum bright="10000" contrast="60000"/>
          </a:blip>
          <a:srcRect/>
          <a:stretch>
            <a:fillRect/>
          </a:stretch>
        </p:blipFill>
        <p:spPr bwMode="auto">
          <a:xfrm>
            <a:off x="628650" y="3968750"/>
            <a:ext cx="1943100" cy="1943100"/>
          </a:xfrm>
          <a:prstGeom prst="rect">
            <a:avLst/>
          </a:prstGeom>
          <a:noFill/>
          <a:ln w="9525">
            <a:noFill/>
            <a:miter lim="800000"/>
            <a:headEnd/>
            <a:tailEnd/>
          </a:ln>
        </p:spPr>
      </p:pic>
      <p:pic>
        <p:nvPicPr>
          <p:cNvPr id="86025" name="Picture 9" descr="c11"/>
          <p:cNvPicPr>
            <a:picLocks noChangeAspect="1" noChangeArrowheads="1"/>
          </p:cNvPicPr>
          <p:nvPr/>
        </p:nvPicPr>
        <p:blipFill>
          <a:blip r:embed="rId5" cstate="print">
            <a:lum bright="12000" contrast="60000"/>
          </a:blip>
          <a:srcRect/>
          <a:stretch>
            <a:fillRect/>
          </a:stretch>
        </p:blipFill>
        <p:spPr bwMode="auto">
          <a:xfrm>
            <a:off x="3321050" y="3968750"/>
            <a:ext cx="1943100" cy="1943100"/>
          </a:xfrm>
          <a:prstGeom prst="rect">
            <a:avLst/>
          </a:prstGeom>
          <a:noFill/>
          <a:ln w="9525">
            <a:noFill/>
            <a:miter lim="800000"/>
            <a:headEnd/>
            <a:tailEnd/>
          </a:ln>
        </p:spPr>
      </p:pic>
      <p:pic>
        <p:nvPicPr>
          <p:cNvPr id="86026" name="Picture 10" descr="c21"/>
          <p:cNvPicPr>
            <a:picLocks noChangeAspect="1" noChangeArrowheads="1"/>
          </p:cNvPicPr>
          <p:nvPr/>
        </p:nvPicPr>
        <p:blipFill>
          <a:blip r:embed="rId6" cstate="print">
            <a:lum bright="10000" contrast="60000"/>
          </a:blip>
          <a:srcRect/>
          <a:stretch>
            <a:fillRect/>
          </a:stretch>
        </p:blipFill>
        <p:spPr bwMode="auto">
          <a:xfrm>
            <a:off x="5873750" y="3956050"/>
            <a:ext cx="1943100" cy="1943100"/>
          </a:xfrm>
          <a:prstGeom prst="rect">
            <a:avLst/>
          </a:prstGeom>
          <a:noFill/>
          <a:ln w="9525">
            <a:noFill/>
            <a:miter lim="800000"/>
            <a:headEnd/>
            <a:tailEnd/>
          </a:ln>
        </p:spPr>
      </p:pic>
      <p:sp>
        <p:nvSpPr>
          <p:cNvPr id="86027" name="Text Box 11"/>
          <p:cNvSpPr txBox="1">
            <a:spLocks noChangeArrowheads="1"/>
          </p:cNvSpPr>
          <p:nvPr/>
        </p:nvSpPr>
        <p:spPr bwMode="auto">
          <a:xfrm>
            <a:off x="368300" y="6007100"/>
            <a:ext cx="8089900" cy="396875"/>
          </a:xfrm>
          <a:prstGeom prst="rect">
            <a:avLst/>
          </a:prstGeom>
          <a:noFill/>
          <a:ln w="9525">
            <a:noFill/>
            <a:miter lim="800000"/>
            <a:headEnd/>
            <a:tailEnd/>
          </a:ln>
        </p:spPr>
        <p:txBody>
          <a:bodyPr>
            <a:spAutoFit/>
          </a:bodyPr>
          <a:lstStyle/>
          <a:p>
            <a:pPr latinLnBrk="0">
              <a:spcBef>
                <a:spcPct val="50000"/>
              </a:spcBef>
              <a:buClr>
                <a:srgbClr val="CCFF33"/>
              </a:buClr>
              <a:buSzPct val="70000"/>
              <a:buFont typeface="Wingdings" pitchFamily="2" charset="2"/>
              <a:buNone/>
            </a:pPr>
            <a:r>
              <a:rPr lang="zh-CN" altLang="en-US" sz="2000"/>
              <a:t>原始图像</a:t>
            </a:r>
            <a:r>
              <a:rPr lang="en-US" altLang="zh-CN" sz="2000"/>
              <a:t>(</a:t>
            </a:r>
            <a:r>
              <a:rPr lang="zh-CN" altLang="en-US" sz="2000"/>
              <a:t>第</a:t>
            </a:r>
            <a:r>
              <a:rPr lang="en-US" altLang="zh-CN" sz="2000"/>
              <a:t>0</a:t>
            </a:r>
            <a:r>
              <a:rPr lang="zh-CN" altLang="en-US" sz="2000"/>
              <a:t>帧</a:t>
            </a:r>
            <a:r>
              <a:rPr lang="en-US" altLang="zh-CN" sz="2000"/>
              <a:t>)      </a:t>
            </a:r>
            <a:r>
              <a:rPr lang="zh-CN" altLang="en-US" sz="2000"/>
              <a:t>第</a:t>
            </a:r>
            <a:r>
              <a:rPr lang="en-US" altLang="zh-CN" sz="2000"/>
              <a:t>10</a:t>
            </a:r>
            <a:r>
              <a:rPr lang="zh-CN" altLang="en-US" sz="2000"/>
              <a:t>帧跟踪结果       第</a:t>
            </a:r>
            <a:r>
              <a:rPr lang="en-US" altLang="zh-CN" sz="2000"/>
              <a:t>20</a:t>
            </a:r>
            <a:r>
              <a:rPr lang="zh-CN" altLang="en-US" sz="2000"/>
              <a:t>帧跟踪结果 </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图像的特征类型</a:t>
            </a:r>
          </a:p>
        </p:txBody>
      </p:sp>
      <p:sp>
        <p:nvSpPr>
          <p:cNvPr id="55299" name="Rectangle 3"/>
          <p:cNvSpPr>
            <a:spLocks noGrp="1" noChangeArrowheads="1"/>
          </p:cNvSpPr>
          <p:nvPr>
            <p:ph type="body" idx="1"/>
          </p:nvPr>
        </p:nvSpPr>
        <p:spPr>
          <a:xfrm>
            <a:off x="250825" y="1150938"/>
            <a:ext cx="8662988" cy="4583112"/>
          </a:xfrm>
        </p:spPr>
        <p:txBody>
          <a:bodyPr/>
          <a:lstStyle/>
          <a:p>
            <a:pPr eaLnBrk="1" hangingPunct="1">
              <a:spcAft>
                <a:spcPct val="10000"/>
              </a:spcAft>
              <a:buFontTx/>
              <a:buNone/>
            </a:pPr>
            <a:r>
              <a:rPr lang="en-US" altLang="zh-CN" sz="2400" dirty="0" smtClean="0">
                <a:solidFill>
                  <a:srgbClr val="800000"/>
                </a:solidFill>
                <a:latin typeface="黑体" pitchFamily="49" charset="-122"/>
                <a:ea typeface="黑体" pitchFamily="49" charset="-122"/>
              </a:rPr>
              <a:t>1.</a:t>
            </a:r>
            <a:r>
              <a:rPr lang="zh-CN" altLang="en-US" sz="2400" dirty="0" smtClean="0">
                <a:solidFill>
                  <a:srgbClr val="800000"/>
                </a:solidFill>
                <a:latin typeface="黑体" pitchFamily="49" charset="-122"/>
                <a:ea typeface="黑体" pitchFamily="49" charset="-122"/>
              </a:rPr>
              <a:t>像素灰度分布</a:t>
            </a:r>
          </a:p>
          <a:p>
            <a:pPr lvl="1" eaLnBrk="1" hangingPunct="1">
              <a:spcAft>
                <a:spcPct val="10000"/>
              </a:spcAft>
              <a:buFont typeface="Wingdings" pitchFamily="2" charset="2"/>
              <a:buChar char="l"/>
            </a:pPr>
            <a:r>
              <a:rPr lang="zh-CN" altLang="en-US" sz="2000" dirty="0" smtClean="0">
                <a:solidFill>
                  <a:srgbClr val="0000FF"/>
                </a:solidFill>
                <a:latin typeface="黑体" pitchFamily="49" charset="-122"/>
                <a:ea typeface="黑体" pitchFamily="49" charset="-122"/>
              </a:rPr>
              <a:t>图像信号数字化得到一个数值矩阵，其中每一个元素称之为像素，像素的灰（亮）度值（也包括色彩）是最基本、最原始的测量值和特征，由它可以组成更大基元的特征</a:t>
            </a:r>
            <a:endParaRPr lang="en-US" altLang="zh-CN" sz="2000" dirty="0" smtClean="0">
              <a:solidFill>
                <a:srgbClr val="0000FF"/>
              </a:solidFill>
              <a:latin typeface="黑体" pitchFamily="49" charset="-122"/>
              <a:ea typeface="黑体" pitchFamily="49" charset="-122"/>
            </a:endParaRPr>
          </a:p>
          <a:p>
            <a:pPr lvl="1" eaLnBrk="1" hangingPunct="1">
              <a:spcAft>
                <a:spcPct val="10000"/>
              </a:spcAft>
              <a:buFont typeface="Wingdings" pitchFamily="2" charset="2"/>
              <a:buChar char="l"/>
            </a:pPr>
            <a:r>
              <a:rPr lang="zh-CN" altLang="en-US" sz="2000" dirty="0" smtClean="0">
                <a:solidFill>
                  <a:srgbClr val="0000FF"/>
                </a:solidFill>
                <a:latin typeface="黑体" pitchFamily="49" charset="-122"/>
                <a:ea typeface="黑体" pitchFamily="49" charset="-122"/>
              </a:rPr>
              <a:t>单幅图像的所有像素或不同区域像素的灰度分布，代表了图像总体或局部的能量强度分布</a:t>
            </a:r>
            <a:endParaRPr lang="en-US" altLang="zh-CN" sz="2000" dirty="0" smtClean="0">
              <a:solidFill>
                <a:srgbClr val="0000FF"/>
              </a:solidFill>
              <a:latin typeface="黑体" pitchFamily="49" charset="-122"/>
              <a:ea typeface="黑体" pitchFamily="49" charset="-122"/>
            </a:endParaRPr>
          </a:p>
          <a:p>
            <a:pPr lvl="1" eaLnBrk="1" hangingPunct="1">
              <a:spcAft>
                <a:spcPct val="10000"/>
              </a:spcAft>
              <a:buFont typeface="Wingdings" pitchFamily="2" charset="2"/>
              <a:buChar char="l"/>
            </a:pPr>
            <a:r>
              <a:rPr lang="zh-CN" altLang="en-US" sz="2000" dirty="0" smtClean="0">
                <a:solidFill>
                  <a:srgbClr val="0000FF"/>
                </a:solidFill>
                <a:latin typeface="黑体" pitchFamily="49" charset="-122"/>
                <a:ea typeface="黑体" pitchFamily="49" charset="-122"/>
              </a:rPr>
              <a:t>表征灰度分布的特征描述有</a:t>
            </a:r>
            <a:r>
              <a:rPr lang="zh-CN" altLang="en-US" sz="2000" dirty="0" smtClean="0">
                <a:solidFill>
                  <a:srgbClr val="CC0066"/>
                </a:solidFill>
                <a:latin typeface="黑体" pitchFamily="49" charset="-122"/>
                <a:ea typeface="黑体" pitchFamily="49" charset="-122"/>
              </a:rPr>
              <a:t>总体或局部的均值、方差</a:t>
            </a:r>
            <a:r>
              <a:rPr lang="zh-CN" altLang="en-US" sz="2000" dirty="0" smtClean="0">
                <a:solidFill>
                  <a:srgbClr val="0000FF"/>
                </a:solidFill>
                <a:latin typeface="黑体" pitchFamily="49" charset="-122"/>
                <a:ea typeface="黑体" pitchFamily="49" charset="-122"/>
              </a:rPr>
              <a:t>等</a:t>
            </a:r>
          </a:p>
          <a:p>
            <a:pPr eaLnBrk="1" hangingPunct="1">
              <a:spcAft>
                <a:spcPct val="10000"/>
              </a:spcAft>
              <a:buFontTx/>
              <a:buNone/>
            </a:pPr>
            <a:r>
              <a:rPr lang="en-US" altLang="zh-CN" sz="2400" dirty="0" smtClean="0">
                <a:solidFill>
                  <a:srgbClr val="800000"/>
                </a:solidFill>
                <a:latin typeface="黑体" pitchFamily="49" charset="-122"/>
                <a:ea typeface="黑体" pitchFamily="49" charset="-122"/>
              </a:rPr>
              <a:t>2.</a:t>
            </a:r>
            <a:r>
              <a:rPr lang="zh-CN" altLang="en-US" sz="2400" dirty="0" smtClean="0">
                <a:solidFill>
                  <a:srgbClr val="800000"/>
                </a:solidFill>
                <a:latin typeface="黑体" pitchFamily="49" charset="-122"/>
                <a:ea typeface="黑体" pitchFamily="49" charset="-122"/>
              </a:rPr>
              <a:t>图像灰度变化的梯度特征</a:t>
            </a:r>
          </a:p>
          <a:p>
            <a:pPr lvl="1" eaLnBrk="1" hangingPunct="1">
              <a:spcAft>
                <a:spcPct val="10000"/>
              </a:spcAft>
              <a:buFont typeface="Wingdings" pitchFamily="2" charset="2"/>
              <a:buChar char="n"/>
            </a:pPr>
            <a:r>
              <a:rPr lang="zh-CN" altLang="en-US" sz="2000" dirty="0" smtClean="0">
                <a:solidFill>
                  <a:srgbClr val="0000FF"/>
                </a:solidFill>
                <a:latin typeface="黑体" pitchFamily="49" charset="-122"/>
                <a:ea typeface="黑体" pitchFamily="49" charset="-122"/>
              </a:rPr>
              <a:t>图像灰度的梯度反映图像内物体边缘处灰度变化的情况，它描述了图像灰度分布的总体特征</a:t>
            </a:r>
            <a:endParaRPr lang="en-US" altLang="zh-CN" sz="2000" dirty="0" smtClean="0">
              <a:solidFill>
                <a:srgbClr val="0000FF"/>
              </a:solidFill>
              <a:latin typeface="黑体" pitchFamily="49" charset="-122"/>
              <a:ea typeface="黑体" pitchFamily="49" charset="-122"/>
            </a:endParaRPr>
          </a:p>
          <a:p>
            <a:pPr lvl="1" eaLnBrk="1" hangingPunct="1">
              <a:spcAft>
                <a:spcPct val="10000"/>
              </a:spcAft>
              <a:buFont typeface="Wingdings" pitchFamily="2" charset="2"/>
              <a:buChar char="n"/>
            </a:pPr>
            <a:r>
              <a:rPr lang="zh-CN" altLang="en-US" sz="2000" dirty="0" smtClean="0">
                <a:solidFill>
                  <a:srgbClr val="0000FF"/>
                </a:solidFill>
                <a:latin typeface="黑体" pitchFamily="49" charset="-122"/>
                <a:ea typeface="黑体" pitchFamily="49" charset="-122"/>
              </a:rPr>
              <a:t>例如</a:t>
            </a:r>
            <a:endParaRPr lang="en-US" altLang="zh-CN" sz="2000" dirty="0" smtClean="0">
              <a:solidFill>
                <a:srgbClr val="0000FF"/>
              </a:solidFill>
              <a:latin typeface="黑体" pitchFamily="49" charset="-122"/>
              <a:ea typeface="黑体" pitchFamily="49" charset="-122"/>
            </a:endParaRPr>
          </a:p>
          <a:p>
            <a:pPr lvl="2" eaLnBrk="1" hangingPunct="1">
              <a:spcAft>
                <a:spcPct val="10000"/>
              </a:spcAft>
              <a:buFont typeface="Wingdings" pitchFamily="2" charset="2"/>
              <a:buChar char="n"/>
            </a:pPr>
            <a:r>
              <a:rPr lang="zh-CN" altLang="en-US" sz="1600" dirty="0" smtClean="0">
                <a:solidFill>
                  <a:srgbClr val="00B050"/>
                </a:solidFill>
                <a:latin typeface="黑体" pitchFamily="49" charset="-122"/>
                <a:ea typeface="黑体" pitchFamily="49" charset="-122"/>
              </a:rPr>
              <a:t>用图像像素灰度的一阶差分（梯度）的总和表示图像的</a:t>
            </a:r>
            <a:r>
              <a:rPr lang="zh-CN" altLang="en-US" sz="1600" dirty="0" smtClean="0">
                <a:solidFill>
                  <a:srgbClr val="CC0066"/>
                </a:solidFill>
                <a:latin typeface="黑体" pitchFamily="49" charset="-122"/>
                <a:ea typeface="黑体" pitchFamily="49" charset="-122"/>
              </a:rPr>
              <a:t>对比度</a:t>
            </a:r>
            <a:r>
              <a:rPr lang="zh-CN" altLang="en-US" sz="1600" dirty="0" smtClean="0">
                <a:solidFill>
                  <a:srgbClr val="00B050"/>
                </a:solidFill>
                <a:latin typeface="黑体" pitchFamily="49" charset="-122"/>
                <a:ea typeface="黑体" pitchFamily="49" charset="-122"/>
              </a:rPr>
              <a:t>等</a:t>
            </a:r>
            <a:r>
              <a:rPr lang="zh-CN" altLang="en-US" sz="1600" dirty="0" smtClean="0">
                <a:latin typeface="黑体" pitchFamily="49" charset="-122"/>
                <a:ea typeface="黑体" pitchFamily="49" charset="-122"/>
              </a:rPr>
              <a:t>。 </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79388" y="549275"/>
            <a:ext cx="7656512" cy="898525"/>
          </a:xfrm>
        </p:spPr>
        <p:txBody>
          <a:bodyPr/>
          <a:lstStyle/>
          <a:p>
            <a:pPr eaLnBrk="1" hangingPunct="1">
              <a:defRPr/>
            </a:pPr>
            <a:r>
              <a:rPr lang="en-US" altLang="zh-CN" sz="3600" smtClean="0">
                <a:solidFill>
                  <a:srgbClr val="000066"/>
                </a:solidFill>
                <a:latin typeface="黑体" pitchFamily="49" charset="-122"/>
                <a:ea typeface="黑体" pitchFamily="49" charset="-122"/>
              </a:rPr>
              <a:t>9.4.3 </a:t>
            </a:r>
            <a:r>
              <a:rPr lang="zh-CN" altLang="en-US" sz="3600" smtClean="0">
                <a:solidFill>
                  <a:srgbClr val="000066"/>
                </a:solidFill>
                <a:latin typeface="黑体" pitchFamily="49" charset="-122"/>
                <a:ea typeface="黑体" pitchFamily="49" charset="-122"/>
              </a:rPr>
              <a:t>运动目标的检测</a:t>
            </a:r>
          </a:p>
        </p:txBody>
      </p:sp>
      <p:sp>
        <p:nvSpPr>
          <p:cNvPr id="87043" name="Rectangle 3"/>
          <p:cNvSpPr>
            <a:spLocks noGrp="1" noChangeArrowheads="1"/>
          </p:cNvSpPr>
          <p:nvPr>
            <p:ph type="body" idx="1"/>
          </p:nvPr>
        </p:nvSpPr>
        <p:spPr>
          <a:xfrm>
            <a:off x="228600" y="1773238"/>
            <a:ext cx="8447088" cy="4475162"/>
          </a:xfrm>
        </p:spPr>
        <p:txBody>
          <a:bodyPr/>
          <a:lstStyle/>
          <a:p>
            <a:pPr eaLnBrk="1" hangingPunct="1">
              <a:buFontTx/>
              <a:buNone/>
            </a:pPr>
            <a:r>
              <a:rPr lang="zh-CN" altLang="en-US" sz="2800" smtClean="0">
                <a:solidFill>
                  <a:srgbClr val="CC0066"/>
                </a:solidFill>
                <a:latin typeface="黑体" pitchFamily="49" charset="-122"/>
                <a:ea typeface="黑体" pitchFamily="49" charset="-122"/>
              </a:rPr>
              <a:t>静止背景下的运动目标检测方法</a:t>
            </a:r>
          </a:p>
          <a:p>
            <a:pPr eaLnBrk="1" hangingPunct="1"/>
            <a:r>
              <a:rPr lang="zh-CN" altLang="en-US" sz="2400" smtClean="0">
                <a:latin typeface="黑体" pitchFamily="49" charset="-122"/>
                <a:ea typeface="黑体" pitchFamily="49" charset="-122"/>
              </a:rPr>
              <a:t>帧间差分法 </a:t>
            </a:r>
          </a:p>
          <a:p>
            <a:pPr eaLnBrk="1" hangingPunct="1"/>
            <a:r>
              <a:rPr lang="zh-CN" altLang="en-US" sz="2400" smtClean="0">
                <a:latin typeface="黑体" pitchFamily="49" charset="-122"/>
                <a:ea typeface="黑体" pitchFamily="49" charset="-122"/>
              </a:rPr>
              <a:t>背景差分法 </a:t>
            </a:r>
          </a:p>
          <a:p>
            <a:pPr eaLnBrk="1" hangingPunct="1"/>
            <a:r>
              <a:rPr lang="zh-CN" altLang="en-US" sz="2400" smtClean="0">
                <a:latin typeface="黑体" pitchFamily="49" charset="-122"/>
                <a:ea typeface="黑体" pitchFamily="49" charset="-122"/>
              </a:rPr>
              <a:t>运动能量积累法</a:t>
            </a:r>
          </a:p>
          <a:p>
            <a:pPr eaLnBrk="1" hangingPunct="1">
              <a:buFontTx/>
              <a:buNone/>
            </a:pPr>
            <a:r>
              <a:rPr lang="zh-CN" altLang="en-US" sz="2800" smtClean="0">
                <a:solidFill>
                  <a:srgbClr val="CC0066"/>
                </a:solidFill>
                <a:latin typeface="黑体" pitchFamily="49" charset="-122"/>
                <a:ea typeface="黑体" pitchFamily="49" charset="-122"/>
              </a:rPr>
              <a:t>动态背景下的运动目标检测方法</a:t>
            </a:r>
          </a:p>
          <a:p>
            <a:pPr eaLnBrk="1" hangingPunct="1"/>
            <a:r>
              <a:rPr lang="zh-CN" altLang="en-US" sz="2400" smtClean="0">
                <a:latin typeface="黑体" pitchFamily="49" charset="-122"/>
                <a:ea typeface="黑体" pitchFamily="49" charset="-122"/>
              </a:rPr>
              <a:t>光流法 </a:t>
            </a:r>
          </a:p>
          <a:p>
            <a:pPr eaLnBrk="1" hangingPunct="1"/>
            <a:r>
              <a:rPr lang="zh-CN" altLang="en-US" sz="2400" smtClean="0">
                <a:latin typeface="黑体" pitchFamily="49" charset="-122"/>
                <a:ea typeface="黑体" pitchFamily="49" charset="-122"/>
              </a:rPr>
              <a:t>运动参数估计法：块匹配法、贝叶斯法、像素递归法</a:t>
            </a:r>
          </a:p>
          <a:p>
            <a:pPr eaLnBrk="1" hangingPunct="1"/>
            <a:r>
              <a:rPr lang="zh-CN" altLang="en-US" sz="2400" smtClean="0">
                <a:latin typeface="黑体" pitchFamily="49" charset="-122"/>
                <a:ea typeface="黑体" pitchFamily="49" charset="-122"/>
              </a:rPr>
              <a:t>带全局运动补偿的算法</a:t>
            </a:r>
          </a:p>
          <a:p>
            <a:pPr eaLnBrk="1" hangingPunct="1"/>
            <a:endParaRPr lang="en-US" altLang="zh-CN" sz="2400" smtClean="0">
              <a:latin typeface="黑体" pitchFamily="49" charset="-122"/>
              <a:ea typeface="黑体" pitchFamily="49"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28600" y="396875"/>
            <a:ext cx="6648450" cy="898525"/>
          </a:xfrm>
        </p:spPr>
        <p:txBody>
          <a:bodyPr/>
          <a:lstStyle/>
          <a:p>
            <a:pPr eaLnBrk="1" hangingPunct="1">
              <a:defRPr/>
            </a:pPr>
            <a:r>
              <a:rPr lang="zh-CN" altLang="en-US" sz="3800" smtClean="0">
                <a:solidFill>
                  <a:srgbClr val="000066"/>
                </a:solidFill>
                <a:ea typeface="黑体" pitchFamily="49" charset="-122"/>
              </a:rPr>
              <a:t>运动图像序列的分类：</a:t>
            </a:r>
          </a:p>
        </p:txBody>
      </p:sp>
      <p:sp>
        <p:nvSpPr>
          <p:cNvPr id="88067" name="Rectangle 3"/>
          <p:cNvSpPr>
            <a:spLocks noGrp="1" noChangeArrowheads="1"/>
          </p:cNvSpPr>
          <p:nvPr>
            <p:ph type="body" idx="1"/>
          </p:nvPr>
        </p:nvSpPr>
        <p:spPr>
          <a:xfrm>
            <a:off x="0" y="1231900"/>
            <a:ext cx="8958263" cy="5110163"/>
          </a:xfrm>
        </p:spPr>
        <p:txBody>
          <a:bodyPr/>
          <a:lstStyle/>
          <a:p>
            <a:pPr eaLnBrk="1" hangingPunct="1">
              <a:lnSpc>
                <a:spcPct val="105000"/>
              </a:lnSpc>
            </a:pPr>
            <a:r>
              <a:rPr lang="zh-CN" altLang="en-US" sz="2400" smtClean="0">
                <a:latin typeface="黑体" pitchFamily="49" charset="-122"/>
                <a:ea typeface="黑体" pitchFamily="49" charset="-122"/>
              </a:rPr>
              <a:t>运动图像序列可以为</a:t>
            </a:r>
            <a:r>
              <a:rPr lang="zh-CN" altLang="en-US" sz="2400" smtClean="0">
                <a:solidFill>
                  <a:srgbClr val="CC0066"/>
                </a:solidFill>
                <a:latin typeface="黑体" pitchFamily="49" charset="-122"/>
                <a:ea typeface="黑体" pitchFamily="49" charset="-122"/>
              </a:rPr>
              <a:t>低信噪比</a:t>
            </a:r>
            <a:r>
              <a:rPr lang="zh-CN" altLang="en-US" sz="2400" smtClean="0">
                <a:latin typeface="黑体" pitchFamily="49" charset="-122"/>
                <a:ea typeface="黑体" pitchFamily="49" charset="-122"/>
              </a:rPr>
              <a:t>情况下的目标检测提供更多的有用信息，利用</a:t>
            </a:r>
            <a:r>
              <a:rPr lang="zh-CN" altLang="en-US" sz="2400" smtClean="0">
                <a:solidFill>
                  <a:srgbClr val="CC0066"/>
                </a:solidFill>
                <a:latin typeface="黑体" pitchFamily="49" charset="-122"/>
                <a:ea typeface="黑体" pitchFamily="49" charset="-122"/>
              </a:rPr>
              <a:t>序列图像</a:t>
            </a:r>
            <a:r>
              <a:rPr lang="zh-CN" altLang="en-US" sz="2400" smtClean="0">
                <a:latin typeface="黑体" pitchFamily="49" charset="-122"/>
                <a:ea typeface="黑体" pitchFamily="49" charset="-122"/>
              </a:rPr>
              <a:t>能够检测出单帧图像中很难检测出的目标。由运动目标所形成的图像序列可分为两种情况：一种是</a:t>
            </a:r>
            <a:r>
              <a:rPr lang="zh-CN" altLang="en-US" sz="2400" smtClean="0">
                <a:solidFill>
                  <a:srgbClr val="CC0066"/>
                </a:solidFill>
                <a:latin typeface="黑体" pitchFamily="49" charset="-122"/>
                <a:ea typeface="黑体" pitchFamily="49" charset="-122"/>
              </a:rPr>
              <a:t>静止背景</a:t>
            </a:r>
            <a:r>
              <a:rPr lang="zh-CN" altLang="en-US" sz="2400" smtClean="0">
                <a:latin typeface="黑体" pitchFamily="49" charset="-122"/>
                <a:ea typeface="黑体" pitchFamily="49" charset="-122"/>
              </a:rPr>
              <a:t>，另一种是</a:t>
            </a:r>
            <a:r>
              <a:rPr lang="zh-CN" altLang="en-US" sz="2400" smtClean="0">
                <a:solidFill>
                  <a:srgbClr val="CC0066"/>
                </a:solidFill>
                <a:latin typeface="黑体" pitchFamily="49" charset="-122"/>
                <a:ea typeface="黑体" pitchFamily="49" charset="-122"/>
              </a:rPr>
              <a:t>变化背景</a:t>
            </a:r>
            <a:r>
              <a:rPr lang="zh-CN" altLang="en-US" sz="2400" smtClean="0">
                <a:latin typeface="黑体" pitchFamily="49" charset="-122"/>
                <a:ea typeface="黑体" pitchFamily="49" charset="-122"/>
              </a:rPr>
              <a:t>。 </a:t>
            </a:r>
          </a:p>
          <a:p>
            <a:pPr eaLnBrk="1" hangingPunct="1">
              <a:lnSpc>
                <a:spcPct val="105000"/>
              </a:lnSpc>
            </a:pPr>
            <a:r>
              <a:rPr lang="zh-CN" altLang="en-US" sz="2400" smtClean="0">
                <a:latin typeface="黑体" pitchFamily="49" charset="-122"/>
                <a:ea typeface="黑体" pitchFamily="49" charset="-122"/>
              </a:rPr>
              <a:t>前一种情况通常发生在</a:t>
            </a:r>
            <a:r>
              <a:rPr lang="zh-CN" altLang="en-US" sz="2400" smtClean="0">
                <a:solidFill>
                  <a:srgbClr val="CC0066"/>
                </a:solidFill>
                <a:latin typeface="黑体" pitchFamily="49" charset="-122"/>
                <a:ea typeface="黑体" pitchFamily="49" charset="-122"/>
              </a:rPr>
              <a:t>摄像机</a:t>
            </a:r>
            <a:r>
              <a:rPr lang="zh-CN" altLang="en-US" sz="2400" smtClean="0">
                <a:latin typeface="黑体" pitchFamily="49" charset="-122"/>
                <a:ea typeface="黑体" pitchFamily="49" charset="-122"/>
              </a:rPr>
              <a:t>处于相对</a:t>
            </a:r>
            <a:r>
              <a:rPr lang="zh-CN" altLang="en-US" sz="2400" smtClean="0">
                <a:solidFill>
                  <a:srgbClr val="CC0066"/>
                </a:solidFill>
                <a:latin typeface="黑体" pitchFamily="49" charset="-122"/>
                <a:ea typeface="黑体" pitchFamily="49" charset="-122"/>
              </a:rPr>
              <a:t>静止</a:t>
            </a:r>
            <a:r>
              <a:rPr lang="zh-CN" altLang="en-US" sz="2400" smtClean="0">
                <a:latin typeface="黑体" pitchFamily="49" charset="-122"/>
                <a:ea typeface="黑体" pitchFamily="49" charset="-122"/>
              </a:rPr>
              <a:t>的状态下，产生</a:t>
            </a:r>
            <a:r>
              <a:rPr lang="zh-CN" altLang="en-US" sz="2400" smtClean="0">
                <a:solidFill>
                  <a:srgbClr val="CC0066"/>
                </a:solidFill>
                <a:latin typeface="黑体" pitchFamily="49" charset="-122"/>
                <a:ea typeface="黑体" pitchFamily="49" charset="-122"/>
              </a:rPr>
              <a:t>背景静止</a:t>
            </a:r>
            <a:r>
              <a:rPr lang="zh-CN" altLang="en-US" sz="2400" smtClean="0">
                <a:latin typeface="黑体" pitchFamily="49" charset="-122"/>
                <a:ea typeface="黑体" pitchFamily="49" charset="-122"/>
              </a:rPr>
              <a:t>的运动图像序列，这时可以采用帧间差分或自适应背景对消的方法来去除背景干扰，计算方法简单；</a:t>
            </a:r>
          </a:p>
          <a:p>
            <a:pPr eaLnBrk="1" hangingPunct="1">
              <a:lnSpc>
                <a:spcPct val="105000"/>
              </a:lnSpc>
            </a:pPr>
            <a:r>
              <a:rPr lang="zh-CN" altLang="en-US" sz="2400" smtClean="0">
                <a:latin typeface="黑体" pitchFamily="49" charset="-122"/>
                <a:ea typeface="黑体" pitchFamily="49" charset="-122"/>
              </a:rPr>
              <a:t>后一种情况发生在目标运动同时，</a:t>
            </a:r>
            <a:r>
              <a:rPr lang="zh-CN" altLang="en-US" sz="2400" smtClean="0">
                <a:solidFill>
                  <a:srgbClr val="CC0066"/>
                </a:solidFill>
                <a:latin typeface="黑体" pitchFamily="49" charset="-122"/>
                <a:ea typeface="黑体" pitchFamily="49" charset="-122"/>
              </a:rPr>
              <a:t>摄像机</a:t>
            </a:r>
            <a:r>
              <a:rPr lang="zh-CN" altLang="en-US" sz="2400" smtClean="0">
                <a:latin typeface="黑体" pitchFamily="49" charset="-122"/>
                <a:ea typeface="黑体" pitchFamily="49" charset="-122"/>
              </a:rPr>
              <a:t>也处于相对</a:t>
            </a:r>
            <a:r>
              <a:rPr lang="zh-CN" altLang="en-US" sz="2400" smtClean="0">
                <a:solidFill>
                  <a:srgbClr val="CC0066"/>
                </a:solidFill>
                <a:latin typeface="黑体" pitchFamily="49" charset="-122"/>
                <a:ea typeface="黑体" pitchFamily="49" charset="-122"/>
              </a:rPr>
              <a:t>运动</a:t>
            </a:r>
            <a:r>
              <a:rPr lang="zh-CN" altLang="en-US" sz="2400" smtClean="0">
                <a:latin typeface="黑体" pitchFamily="49" charset="-122"/>
                <a:ea typeface="黑体" pitchFamily="49" charset="-122"/>
              </a:rPr>
              <a:t>状态，产生</a:t>
            </a:r>
            <a:r>
              <a:rPr lang="zh-CN" altLang="en-US" sz="2400" smtClean="0">
                <a:solidFill>
                  <a:srgbClr val="CC0066"/>
                </a:solidFill>
                <a:latin typeface="黑体" pitchFamily="49" charset="-122"/>
                <a:ea typeface="黑体" pitchFamily="49" charset="-122"/>
              </a:rPr>
              <a:t>背景变化</a:t>
            </a:r>
            <a:r>
              <a:rPr lang="zh-CN" altLang="en-US" sz="2400" smtClean="0">
                <a:latin typeface="黑体" pitchFamily="49" charset="-122"/>
                <a:ea typeface="黑体" pitchFamily="49" charset="-122"/>
              </a:rPr>
              <a:t>的运动图像序列，从而导致运动目标的变化与背景本身的变化混淆在一起。这种情况比较复杂，若采用消除背景的方法，则需要进行图像配准；若采用突出目标的方法，则需要在配准的前提下进行多帧能量积累和噪声抑制。  </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Rectangle 2"/>
          <p:cNvSpPr>
            <a:spLocks noGrp="1" noChangeArrowheads="1"/>
          </p:cNvSpPr>
          <p:nvPr>
            <p:ph type="title"/>
          </p:nvPr>
        </p:nvSpPr>
        <p:spPr>
          <a:xfrm>
            <a:off x="323850" y="549275"/>
            <a:ext cx="5197475" cy="898525"/>
          </a:xfrm>
        </p:spPr>
        <p:txBody>
          <a:bodyPr/>
          <a:lstStyle/>
          <a:p>
            <a:pPr eaLnBrk="1" hangingPunct="1">
              <a:buFontTx/>
              <a:buBlip>
                <a:blip r:embed="rId3"/>
              </a:buBlip>
              <a:defRPr/>
            </a:pPr>
            <a:r>
              <a:rPr lang="en-US" altLang="zh-CN" sz="3600" smtClean="0">
                <a:solidFill>
                  <a:srgbClr val="000066"/>
                </a:solidFill>
                <a:latin typeface="Times New Roman" pitchFamily="18" charset="0"/>
                <a:ea typeface="黑体" pitchFamily="49" charset="-122"/>
              </a:rPr>
              <a:t> </a:t>
            </a:r>
            <a:r>
              <a:rPr lang="zh-CN" altLang="en-US" sz="3600" smtClean="0">
                <a:solidFill>
                  <a:srgbClr val="000066"/>
                </a:solidFill>
                <a:latin typeface="Times New Roman" pitchFamily="18" charset="0"/>
                <a:ea typeface="黑体" pitchFamily="49" charset="-122"/>
              </a:rPr>
              <a:t>帧间差分法 </a:t>
            </a:r>
          </a:p>
        </p:txBody>
      </p:sp>
      <p:sp>
        <p:nvSpPr>
          <p:cNvPr id="6154" name="Rectangle 3"/>
          <p:cNvSpPr>
            <a:spLocks noGrp="1" noChangeArrowheads="1"/>
          </p:cNvSpPr>
          <p:nvPr>
            <p:ph type="body" sz="half" idx="1"/>
          </p:nvPr>
        </p:nvSpPr>
        <p:spPr>
          <a:xfrm>
            <a:off x="165100" y="1557338"/>
            <a:ext cx="8777288" cy="4511675"/>
          </a:xfrm>
        </p:spPr>
        <p:txBody>
          <a:bodyPr/>
          <a:lstStyle/>
          <a:p>
            <a:pPr algn="just" eaLnBrk="1" hangingPunct="1">
              <a:lnSpc>
                <a:spcPct val="115000"/>
              </a:lnSpc>
              <a:buFontTx/>
              <a:buNone/>
            </a:pPr>
            <a:r>
              <a:rPr lang="en-US" altLang="zh-CN" sz="2400" smtClean="0">
                <a:latin typeface="黑体" pitchFamily="49" charset="-122"/>
                <a:ea typeface="黑体" pitchFamily="49" charset="-122"/>
              </a:rPr>
              <a:t>      </a:t>
            </a:r>
            <a:r>
              <a:rPr lang="zh-CN" altLang="en-US" sz="2400" smtClean="0">
                <a:latin typeface="黑体" pitchFamily="49" charset="-122"/>
                <a:ea typeface="黑体" pitchFamily="49" charset="-122"/>
              </a:rPr>
              <a:t>这种方法就是将前后两帧图像对应像素点的灰度值相减，在环境亮度变化不大的情况下，如果对应像素灰度相差很小，可以认为此处景物是静止的，如果图像区域某处的灰度变化很大，可以认为这是由于图像中运动物体引起的，将这些区域标记下来，利用这些标记的像素区域，就可以求出运动目标在图像中的位置。第  帧        与第  帧       之间的变化可用一个二值差分图像          来表示：  </a:t>
            </a:r>
          </a:p>
        </p:txBody>
      </p:sp>
      <p:sp>
        <p:nvSpPr>
          <p:cNvPr id="615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6146" name="Object 6"/>
          <p:cNvGraphicFramePr>
            <a:graphicFrameLocks noChangeAspect="1"/>
          </p:cNvGraphicFramePr>
          <p:nvPr/>
        </p:nvGraphicFramePr>
        <p:xfrm>
          <a:off x="0" y="0"/>
          <a:ext cx="123825" cy="190500"/>
        </p:xfrm>
        <a:graphic>
          <a:graphicData uri="http://schemas.openxmlformats.org/presentationml/2006/ole">
            <mc:AlternateContent xmlns:mc="http://schemas.openxmlformats.org/markup-compatibility/2006">
              <mc:Choice xmlns:v="urn:schemas-microsoft-com:vml" Requires="v">
                <p:oleObj spid="_x0000_s184406" name="公式" r:id="rId4" imgW="126890" imgH="190335" progId="Equation.3">
                  <p:embed/>
                </p:oleObj>
              </mc:Choice>
              <mc:Fallback>
                <p:oleObj name="公式" r:id="rId4" imgW="126890" imgH="19033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3825"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6" name="Rectangle 7"/>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zh-CN" altLang="en-US"/>
          </a:p>
        </p:txBody>
      </p:sp>
      <p:sp>
        <p:nvSpPr>
          <p:cNvPr id="6157" name="Rectangle 8"/>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zh-CN" altLang="en-US"/>
          </a:p>
        </p:txBody>
      </p:sp>
      <p:sp>
        <p:nvSpPr>
          <p:cNvPr id="6158" name="Rectangle 9"/>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zh-CN" altLang="en-US"/>
          </a:p>
        </p:txBody>
      </p:sp>
      <p:sp>
        <p:nvSpPr>
          <p:cNvPr id="6159" name="Rectangle 11"/>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zh-CN" altLang="en-US"/>
          </a:p>
        </p:txBody>
      </p:sp>
      <p:grpSp>
        <p:nvGrpSpPr>
          <p:cNvPr id="2" name="Group 16"/>
          <p:cNvGrpSpPr>
            <a:grpSpLocks/>
          </p:cNvGrpSpPr>
          <p:nvPr/>
        </p:nvGrpSpPr>
        <p:grpSpPr bwMode="auto">
          <a:xfrm>
            <a:off x="2771775" y="3716338"/>
            <a:ext cx="4300538" cy="835025"/>
            <a:chOff x="1746" y="2341"/>
            <a:chExt cx="2709" cy="526"/>
          </a:xfrm>
        </p:grpSpPr>
        <p:graphicFrame>
          <p:nvGraphicFramePr>
            <p:cNvPr id="6148" name="Object 4"/>
            <p:cNvGraphicFramePr>
              <a:graphicFrameLocks noChangeAspect="1"/>
            </p:cNvGraphicFramePr>
            <p:nvPr/>
          </p:nvGraphicFramePr>
          <p:xfrm>
            <a:off x="1746" y="2386"/>
            <a:ext cx="113" cy="168"/>
          </p:xfrm>
          <a:graphic>
            <a:graphicData uri="http://schemas.openxmlformats.org/presentationml/2006/ole">
              <mc:AlternateContent xmlns:mc="http://schemas.openxmlformats.org/markup-compatibility/2006">
                <mc:Choice xmlns:v="urn:schemas-microsoft-com:vml" Requires="v">
                  <p:oleObj spid="_x0000_s184407" name="公式" r:id="rId6" imgW="126720" imgH="190440" progId="Equation.3">
                    <p:embed/>
                  </p:oleObj>
                </mc:Choice>
                <mc:Fallback>
                  <p:oleObj name="公式" r:id="rId6" imgW="126720" imgH="19044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6" y="2386"/>
                          <a:ext cx="113"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10"/>
            <p:cNvGraphicFramePr>
              <a:graphicFrameLocks noChangeAspect="1"/>
            </p:cNvGraphicFramePr>
            <p:nvPr/>
          </p:nvGraphicFramePr>
          <p:xfrm>
            <a:off x="2200" y="2341"/>
            <a:ext cx="666" cy="234"/>
          </p:xfrm>
          <a:graphic>
            <a:graphicData uri="http://schemas.openxmlformats.org/presentationml/2006/ole">
              <mc:AlternateContent xmlns:mc="http://schemas.openxmlformats.org/markup-compatibility/2006">
                <mc:Choice xmlns:v="urn:schemas-microsoft-com:vml" Requires="v">
                  <p:oleObj spid="_x0000_s184408" name="公式" r:id="rId8" imgW="672808" imgH="241195" progId="Equation.3">
                    <p:embed/>
                  </p:oleObj>
                </mc:Choice>
                <mc:Fallback>
                  <p:oleObj name="公式" r:id="rId8" imgW="672808" imgH="241195"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0" y="2341"/>
                          <a:ext cx="666" cy="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12"/>
            <p:cNvGraphicFramePr>
              <a:graphicFrameLocks noChangeAspect="1"/>
            </p:cNvGraphicFramePr>
            <p:nvPr/>
          </p:nvGraphicFramePr>
          <p:xfrm>
            <a:off x="3334" y="2386"/>
            <a:ext cx="134" cy="196"/>
          </p:xfrm>
          <a:graphic>
            <a:graphicData uri="http://schemas.openxmlformats.org/presentationml/2006/ole">
              <mc:AlternateContent xmlns:mc="http://schemas.openxmlformats.org/markup-compatibility/2006">
                <mc:Choice xmlns:v="urn:schemas-microsoft-com:vml" Requires="v">
                  <p:oleObj spid="_x0000_s184409" name="公式" r:id="rId10" imgW="126725" imgH="177415" progId="Equation.3">
                    <p:embed/>
                  </p:oleObj>
                </mc:Choice>
                <mc:Fallback>
                  <p:oleObj name="公式" r:id="rId10" imgW="126725" imgH="177415"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34" y="2386"/>
                          <a:ext cx="134" cy="1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1" name="Object 13"/>
            <p:cNvGraphicFramePr>
              <a:graphicFrameLocks noChangeAspect="1"/>
            </p:cNvGraphicFramePr>
            <p:nvPr/>
          </p:nvGraphicFramePr>
          <p:xfrm>
            <a:off x="3742" y="2341"/>
            <a:ext cx="713" cy="254"/>
          </p:xfrm>
          <a:graphic>
            <a:graphicData uri="http://schemas.openxmlformats.org/presentationml/2006/ole">
              <mc:AlternateContent xmlns:mc="http://schemas.openxmlformats.org/markup-compatibility/2006">
                <mc:Choice xmlns:v="urn:schemas-microsoft-com:vml" Requires="v">
                  <p:oleObj spid="_x0000_s184410" name="公式" r:id="rId12" imgW="672840" imgH="241200" progId="Equation.3">
                    <p:embed/>
                  </p:oleObj>
                </mc:Choice>
                <mc:Fallback>
                  <p:oleObj name="公式" r:id="rId12" imgW="672840" imgH="24120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2" y="2341"/>
                          <a:ext cx="713"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2" name="Object 14"/>
            <p:cNvGraphicFramePr>
              <a:graphicFrameLocks noChangeAspect="1"/>
            </p:cNvGraphicFramePr>
            <p:nvPr/>
          </p:nvGraphicFramePr>
          <p:xfrm>
            <a:off x="2154" y="2613"/>
            <a:ext cx="933" cy="254"/>
          </p:xfrm>
          <a:graphic>
            <a:graphicData uri="http://schemas.openxmlformats.org/presentationml/2006/ole">
              <mc:AlternateContent xmlns:mc="http://schemas.openxmlformats.org/markup-compatibility/2006">
                <mc:Choice xmlns:v="urn:schemas-microsoft-com:vml" Requires="v">
                  <p:oleObj spid="_x0000_s184411" name="公式" r:id="rId14" imgW="876300" imgH="241300" progId="Equation.3">
                    <p:embed/>
                  </p:oleObj>
                </mc:Choice>
                <mc:Fallback>
                  <p:oleObj name="公式" r:id="rId14" imgW="876300" imgH="241300"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4" y="2613"/>
                          <a:ext cx="933" cy="2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147" name="Object 15"/>
          <p:cNvGraphicFramePr>
            <a:graphicFrameLocks noChangeAspect="1"/>
          </p:cNvGraphicFramePr>
          <p:nvPr/>
        </p:nvGraphicFramePr>
        <p:xfrm>
          <a:off x="2124075" y="4868863"/>
          <a:ext cx="4897438" cy="987425"/>
        </p:xfrm>
        <a:graphic>
          <a:graphicData uri="http://schemas.openxmlformats.org/presentationml/2006/ole">
            <mc:AlternateContent xmlns:mc="http://schemas.openxmlformats.org/markup-compatibility/2006">
              <mc:Choice xmlns:v="urn:schemas-microsoft-com:vml" Requires="v">
                <p:oleObj spid="_x0000_s184412" name="公式" r:id="rId16" imgW="3098800" imgH="533400" progId="Equation.3">
                  <p:embed/>
                </p:oleObj>
              </mc:Choice>
              <mc:Fallback>
                <p:oleObj name="公式" r:id="rId16" imgW="3098800" imgH="533400" progId="Equation.3">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24075" y="4868863"/>
                        <a:ext cx="4897438"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28600" y="396875"/>
            <a:ext cx="8763000" cy="898525"/>
          </a:xfrm>
        </p:spPr>
        <p:txBody>
          <a:bodyPr/>
          <a:lstStyle/>
          <a:p>
            <a:pPr eaLnBrk="1" hangingPunct="1">
              <a:defRPr/>
            </a:pPr>
            <a:r>
              <a:rPr lang="zh-CN" altLang="en-US" sz="3800" smtClean="0">
                <a:solidFill>
                  <a:schemeClr val="tx1"/>
                </a:solidFill>
                <a:ea typeface="黑体" pitchFamily="49" charset="-122"/>
              </a:rPr>
              <a:t>帧间差分算法的优缺点：</a:t>
            </a:r>
          </a:p>
        </p:txBody>
      </p:sp>
      <p:sp>
        <p:nvSpPr>
          <p:cNvPr id="90115" name="Rectangle 3"/>
          <p:cNvSpPr>
            <a:spLocks noChangeArrowheads="1"/>
          </p:cNvSpPr>
          <p:nvPr/>
        </p:nvSpPr>
        <p:spPr bwMode="auto">
          <a:xfrm>
            <a:off x="160338" y="1244600"/>
            <a:ext cx="8826500" cy="5264150"/>
          </a:xfrm>
          <a:prstGeom prst="rect">
            <a:avLst/>
          </a:prstGeom>
          <a:noFill/>
          <a:ln w="9525">
            <a:noFill/>
            <a:miter lim="800000"/>
            <a:headEnd/>
            <a:tailEnd/>
          </a:ln>
        </p:spPr>
        <p:txBody>
          <a:bodyPr/>
          <a:lstStyle/>
          <a:p>
            <a:pPr marL="342900" indent="-342900" latinLnBrk="0">
              <a:lnSpc>
                <a:spcPct val="90000"/>
              </a:lnSpc>
              <a:spcBef>
                <a:spcPct val="20000"/>
              </a:spcBef>
              <a:buClr>
                <a:srgbClr val="CCFF33"/>
              </a:buClr>
              <a:buSzPct val="70000"/>
              <a:buFont typeface="Wingdings" pitchFamily="2" charset="2"/>
              <a:buNone/>
            </a:pPr>
            <a:r>
              <a:rPr lang="zh-CN" altLang="en-US">
                <a:solidFill>
                  <a:srgbClr val="CC0066"/>
                </a:solidFill>
                <a:latin typeface="Arial" pitchFamily="34" charset="0"/>
              </a:rPr>
              <a:t>优点：</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对动态背景适应快</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计算速度快</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占用系统资源少</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特别适用于噪声较少的红外视频</a:t>
            </a:r>
          </a:p>
          <a:p>
            <a:pPr marL="342900" indent="-342900" latinLnBrk="0">
              <a:lnSpc>
                <a:spcPct val="90000"/>
              </a:lnSpc>
              <a:spcBef>
                <a:spcPct val="20000"/>
              </a:spcBef>
              <a:buClr>
                <a:srgbClr val="CCFF33"/>
              </a:buClr>
              <a:buSzPct val="70000"/>
              <a:buFont typeface="Wingdings" pitchFamily="2" charset="2"/>
              <a:buNone/>
            </a:pPr>
            <a:endParaRPr lang="zh-CN" altLang="en-US" sz="2400">
              <a:latin typeface="Arial" pitchFamily="34" charset="0"/>
            </a:endParaRPr>
          </a:p>
          <a:p>
            <a:pPr marL="342900" indent="-342900" latinLnBrk="0">
              <a:lnSpc>
                <a:spcPct val="90000"/>
              </a:lnSpc>
              <a:spcBef>
                <a:spcPct val="20000"/>
              </a:spcBef>
              <a:buClr>
                <a:srgbClr val="CCFF33"/>
              </a:buClr>
              <a:buSzPct val="70000"/>
              <a:buFont typeface="Wingdings" pitchFamily="2" charset="2"/>
              <a:buNone/>
            </a:pPr>
            <a:r>
              <a:rPr lang="zh-CN" altLang="en-US">
                <a:solidFill>
                  <a:srgbClr val="CC0066"/>
                </a:solidFill>
                <a:latin typeface="Arial" pitchFamily="34" charset="0"/>
              </a:rPr>
              <a:t>缺点：</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对噪声较大的可见光视频效果不理想</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该算法假定目标是不断运动的。如果物体静止一段时间，那么该算法将检测不到目标</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如果背景的某一部分移动，那么将会在检测结果中出现</a:t>
            </a:r>
            <a:r>
              <a:rPr lang="zh-CN" altLang="en-US" sz="2400">
                <a:latin typeface="Garamond" pitchFamily="18" charset="0"/>
              </a:rPr>
              <a:t>“</a:t>
            </a:r>
            <a:r>
              <a:rPr lang="zh-CN" altLang="en-US" sz="2400">
                <a:latin typeface="Arial" pitchFamily="34" charset="0"/>
              </a:rPr>
              <a:t>空洞</a:t>
            </a:r>
            <a:r>
              <a:rPr lang="zh-CN" altLang="en-US" sz="2400">
                <a:latin typeface="Garamond" pitchFamily="18" charset="0"/>
              </a:rPr>
              <a:t>”</a:t>
            </a:r>
            <a:endParaRPr lang="zh-CN" altLang="en-US" sz="2400">
              <a:latin typeface="Arial" pitchFamily="34" charset="0"/>
            </a:endParaRP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该算法一般检测不到移动目标的全部</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539750" y="549275"/>
            <a:ext cx="7993063" cy="746125"/>
          </a:xfrm>
        </p:spPr>
        <p:txBody>
          <a:bodyPr/>
          <a:lstStyle/>
          <a:p>
            <a:pPr eaLnBrk="1" hangingPunct="1">
              <a:defRPr/>
            </a:pPr>
            <a:r>
              <a:rPr lang="zh-CN" altLang="en-US" sz="3600" smtClean="0">
                <a:solidFill>
                  <a:schemeClr val="tx1"/>
                </a:solidFill>
                <a:ea typeface="黑体" pitchFamily="49" charset="-122"/>
              </a:rPr>
              <a:t>静止背景下运动目标的检测实验结果：</a:t>
            </a:r>
          </a:p>
        </p:txBody>
      </p:sp>
      <p:pic>
        <p:nvPicPr>
          <p:cNvPr id="91139" name="Picture 108" descr="Frame1256"/>
          <p:cNvPicPr>
            <a:picLocks noChangeAspect="1" noChangeArrowheads="1"/>
          </p:cNvPicPr>
          <p:nvPr/>
        </p:nvPicPr>
        <p:blipFill>
          <a:blip r:embed="rId2" cstate="print"/>
          <a:srcRect/>
          <a:stretch>
            <a:fillRect/>
          </a:stretch>
        </p:blipFill>
        <p:spPr bwMode="auto">
          <a:xfrm>
            <a:off x="452438" y="1295400"/>
            <a:ext cx="2462212" cy="2012950"/>
          </a:xfrm>
          <a:prstGeom prst="rect">
            <a:avLst/>
          </a:prstGeom>
          <a:noFill/>
          <a:ln w="9525">
            <a:noFill/>
            <a:miter lim="800000"/>
            <a:headEnd/>
            <a:tailEnd/>
          </a:ln>
        </p:spPr>
      </p:pic>
      <p:pic>
        <p:nvPicPr>
          <p:cNvPr id="91140" name="Picture 109" descr="Frame1257"/>
          <p:cNvPicPr>
            <a:picLocks noChangeAspect="1" noChangeArrowheads="1"/>
          </p:cNvPicPr>
          <p:nvPr/>
        </p:nvPicPr>
        <p:blipFill>
          <a:blip r:embed="rId3" cstate="print"/>
          <a:srcRect/>
          <a:stretch>
            <a:fillRect/>
          </a:stretch>
        </p:blipFill>
        <p:spPr bwMode="auto">
          <a:xfrm>
            <a:off x="3228975" y="1301750"/>
            <a:ext cx="2447925" cy="2001838"/>
          </a:xfrm>
          <a:prstGeom prst="rect">
            <a:avLst/>
          </a:prstGeom>
          <a:noFill/>
          <a:ln w="9525">
            <a:noFill/>
            <a:miter lim="800000"/>
            <a:headEnd/>
            <a:tailEnd/>
          </a:ln>
        </p:spPr>
      </p:pic>
      <p:sp>
        <p:nvSpPr>
          <p:cNvPr id="91141" name="Rectangle 5"/>
          <p:cNvSpPr>
            <a:spLocks noChangeArrowheads="1"/>
          </p:cNvSpPr>
          <p:nvPr/>
        </p:nvSpPr>
        <p:spPr bwMode="auto">
          <a:xfrm>
            <a:off x="0" y="2000250"/>
            <a:ext cx="9144000" cy="0"/>
          </a:xfrm>
          <a:prstGeom prst="rect">
            <a:avLst/>
          </a:prstGeom>
          <a:noFill/>
          <a:ln w="9525">
            <a:noFill/>
            <a:miter lim="800000"/>
            <a:headEnd/>
            <a:tailEnd/>
          </a:ln>
        </p:spPr>
        <p:txBody>
          <a:bodyPr wrap="none" anchor="ctr">
            <a:spAutoFit/>
          </a:bodyPr>
          <a:lstStyle/>
          <a:p>
            <a:endParaRPr lang="zh-CN" altLang="en-US"/>
          </a:p>
        </p:txBody>
      </p:sp>
      <p:sp>
        <p:nvSpPr>
          <p:cNvPr id="91142" name="Rectangle 6"/>
          <p:cNvSpPr>
            <a:spLocks noChangeArrowheads="1"/>
          </p:cNvSpPr>
          <p:nvPr/>
        </p:nvSpPr>
        <p:spPr bwMode="auto">
          <a:xfrm>
            <a:off x="0" y="4857750"/>
            <a:ext cx="9144000" cy="0"/>
          </a:xfrm>
          <a:prstGeom prst="rect">
            <a:avLst/>
          </a:prstGeom>
          <a:noFill/>
          <a:ln w="9525">
            <a:noFill/>
            <a:miter lim="800000"/>
            <a:headEnd/>
            <a:tailEnd/>
          </a:ln>
        </p:spPr>
        <p:txBody>
          <a:bodyPr wrap="none" anchor="ctr">
            <a:spAutoFit/>
          </a:bodyPr>
          <a:lstStyle/>
          <a:p>
            <a:pPr latinLnBrk="0"/>
            <a:endParaRPr lang="zh-CN" altLang="zh-CN" sz="2400">
              <a:latin typeface="Times New Roman" pitchFamily="18" charset="0"/>
              <a:ea typeface="宋体" pitchFamily="2" charset="-122"/>
            </a:endParaRPr>
          </a:p>
        </p:txBody>
      </p:sp>
      <p:pic>
        <p:nvPicPr>
          <p:cNvPr id="91143" name="Picture 110" descr="Frame1257q"/>
          <p:cNvPicPr>
            <a:picLocks noChangeAspect="1" noChangeArrowheads="1"/>
          </p:cNvPicPr>
          <p:nvPr/>
        </p:nvPicPr>
        <p:blipFill>
          <a:blip r:embed="rId4" cstate="print"/>
          <a:srcRect/>
          <a:stretch>
            <a:fillRect/>
          </a:stretch>
        </p:blipFill>
        <p:spPr bwMode="auto">
          <a:xfrm>
            <a:off x="5883275" y="1323975"/>
            <a:ext cx="2381250" cy="1946275"/>
          </a:xfrm>
          <a:prstGeom prst="rect">
            <a:avLst/>
          </a:prstGeom>
          <a:noFill/>
          <a:ln w="9525">
            <a:noFill/>
            <a:miter lim="800000"/>
            <a:headEnd/>
            <a:tailEnd/>
          </a:ln>
        </p:spPr>
      </p:pic>
      <p:pic>
        <p:nvPicPr>
          <p:cNvPr id="91144" name="Picture 111" descr="Frameb101"/>
          <p:cNvPicPr>
            <a:picLocks noChangeAspect="1" noChangeArrowheads="1"/>
          </p:cNvPicPr>
          <p:nvPr/>
        </p:nvPicPr>
        <p:blipFill>
          <a:blip r:embed="rId5" cstate="print"/>
          <a:srcRect/>
          <a:stretch>
            <a:fillRect/>
          </a:stretch>
        </p:blipFill>
        <p:spPr bwMode="auto">
          <a:xfrm>
            <a:off x="441325" y="3989388"/>
            <a:ext cx="2452688" cy="2005012"/>
          </a:xfrm>
          <a:prstGeom prst="rect">
            <a:avLst/>
          </a:prstGeom>
          <a:noFill/>
          <a:ln w="9525">
            <a:noFill/>
            <a:miter lim="800000"/>
            <a:headEnd/>
            <a:tailEnd/>
          </a:ln>
        </p:spPr>
      </p:pic>
      <p:sp>
        <p:nvSpPr>
          <p:cNvPr id="91145" name="Rectangle 9"/>
          <p:cNvSpPr>
            <a:spLocks noChangeArrowheads="1"/>
          </p:cNvSpPr>
          <p:nvPr/>
        </p:nvSpPr>
        <p:spPr bwMode="auto">
          <a:xfrm>
            <a:off x="0" y="2052638"/>
            <a:ext cx="9144000" cy="0"/>
          </a:xfrm>
          <a:prstGeom prst="rect">
            <a:avLst/>
          </a:prstGeom>
          <a:noFill/>
          <a:ln w="9525">
            <a:noFill/>
            <a:miter lim="800000"/>
            <a:headEnd/>
            <a:tailEnd/>
          </a:ln>
        </p:spPr>
        <p:txBody>
          <a:bodyPr wrap="none" anchor="ctr">
            <a:spAutoFit/>
          </a:bodyPr>
          <a:lstStyle/>
          <a:p>
            <a:endParaRPr lang="zh-CN" altLang="en-US"/>
          </a:p>
        </p:txBody>
      </p:sp>
      <p:sp>
        <p:nvSpPr>
          <p:cNvPr id="91146" name="Rectangle 10"/>
          <p:cNvSpPr>
            <a:spLocks noChangeArrowheads="1"/>
          </p:cNvSpPr>
          <p:nvPr/>
        </p:nvSpPr>
        <p:spPr bwMode="auto">
          <a:xfrm>
            <a:off x="4321175" y="3328988"/>
            <a:ext cx="501650" cy="244475"/>
          </a:xfrm>
          <a:prstGeom prst="rect">
            <a:avLst/>
          </a:prstGeom>
          <a:noFill/>
          <a:ln w="9525">
            <a:noFill/>
            <a:miter lim="800000"/>
            <a:headEnd/>
            <a:tailEnd/>
          </a:ln>
        </p:spPr>
        <p:txBody>
          <a:bodyPr wrap="none" anchor="ctr">
            <a:spAutoFit/>
          </a:bodyPr>
          <a:lstStyle/>
          <a:p>
            <a:pPr algn="ctr" latinLnBrk="0"/>
            <a:r>
              <a:rPr lang="en-US" altLang="zh-CN" sz="1000">
                <a:latin typeface="Times New Roman" pitchFamily="18" charset="0"/>
                <a:ea typeface="宋体" pitchFamily="2" charset="-122"/>
              </a:rPr>
              <a:t>          </a:t>
            </a:r>
            <a:endParaRPr lang="en-US" altLang="zh-CN" sz="2400">
              <a:latin typeface="Times New Roman" pitchFamily="18" charset="0"/>
              <a:ea typeface="宋体" pitchFamily="2" charset="-122"/>
            </a:endParaRPr>
          </a:p>
        </p:txBody>
      </p:sp>
      <p:pic>
        <p:nvPicPr>
          <p:cNvPr id="91147" name="Picture 112" descr="Frame1257"/>
          <p:cNvPicPr>
            <a:picLocks noChangeAspect="1" noChangeArrowheads="1"/>
          </p:cNvPicPr>
          <p:nvPr/>
        </p:nvPicPr>
        <p:blipFill>
          <a:blip r:embed="rId6" cstate="print"/>
          <a:srcRect/>
          <a:stretch>
            <a:fillRect/>
          </a:stretch>
        </p:blipFill>
        <p:spPr bwMode="auto">
          <a:xfrm>
            <a:off x="3249613" y="4008438"/>
            <a:ext cx="2419350" cy="1978025"/>
          </a:xfrm>
          <a:prstGeom prst="rect">
            <a:avLst/>
          </a:prstGeom>
          <a:noFill/>
          <a:ln w="9525">
            <a:noFill/>
            <a:miter lim="800000"/>
            <a:headEnd/>
            <a:tailEnd/>
          </a:ln>
        </p:spPr>
      </p:pic>
      <p:pic>
        <p:nvPicPr>
          <p:cNvPr id="91148" name="Picture 113" descr="result"/>
          <p:cNvPicPr>
            <a:picLocks noChangeAspect="1" noChangeArrowheads="1"/>
          </p:cNvPicPr>
          <p:nvPr/>
        </p:nvPicPr>
        <p:blipFill>
          <a:blip r:embed="rId7" cstate="print"/>
          <a:srcRect/>
          <a:stretch>
            <a:fillRect/>
          </a:stretch>
        </p:blipFill>
        <p:spPr bwMode="auto">
          <a:xfrm>
            <a:off x="5938838" y="4008438"/>
            <a:ext cx="2343150" cy="1916112"/>
          </a:xfrm>
          <a:prstGeom prst="rect">
            <a:avLst/>
          </a:prstGeom>
          <a:noFill/>
          <a:ln w="9525">
            <a:noFill/>
            <a:miter lim="800000"/>
            <a:headEnd/>
            <a:tailEnd/>
          </a:ln>
        </p:spPr>
      </p:pic>
      <p:sp>
        <p:nvSpPr>
          <p:cNvPr id="91149"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1150" name="Rectangle 14"/>
          <p:cNvSpPr>
            <a:spLocks noChangeArrowheads="1"/>
          </p:cNvSpPr>
          <p:nvPr/>
        </p:nvSpPr>
        <p:spPr bwMode="auto">
          <a:xfrm>
            <a:off x="4321175" y="1276350"/>
            <a:ext cx="501650" cy="244475"/>
          </a:xfrm>
          <a:prstGeom prst="rect">
            <a:avLst/>
          </a:prstGeom>
          <a:noFill/>
          <a:ln w="9525">
            <a:noFill/>
            <a:miter lim="800000"/>
            <a:headEnd/>
            <a:tailEnd/>
          </a:ln>
        </p:spPr>
        <p:txBody>
          <a:bodyPr wrap="none" anchor="ctr">
            <a:spAutoFit/>
          </a:bodyPr>
          <a:lstStyle/>
          <a:p>
            <a:pPr algn="ctr" latinLnBrk="0"/>
            <a:r>
              <a:rPr lang="en-US" altLang="zh-CN" sz="1000">
                <a:latin typeface="Times New Roman" pitchFamily="18" charset="0"/>
                <a:ea typeface="宋体" pitchFamily="2" charset="-122"/>
              </a:rPr>
              <a:t>          </a:t>
            </a:r>
            <a:endParaRPr lang="en-US" altLang="zh-CN" sz="2400">
              <a:latin typeface="Times New Roman" pitchFamily="18" charset="0"/>
              <a:ea typeface="宋体" pitchFamily="2" charset="-122"/>
            </a:endParaRPr>
          </a:p>
        </p:txBody>
      </p:sp>
      <p:sp>
        <p:nvSpPr>
          <p:cNvPr id="91151" name="Text Box 15"/>
          <p:cNvSpPr txBox="1">
            <a:spLocks noChangeArrowheads="1"/>
          </p:cNvSpPr>
          <p:nvPr/>
        </p:nvSpPr>
        <p:spPr bwMode="auto">
          <a:xfrm>
            <a:off x="323850" y="3500438"/>
            <a:ext cx="7645400" cy="3365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sz="1600"/>
              <a:t>   </a:t>
            </a:r>
            <a:r>
              <a:rPr lang="zh-CN" altLang="en-US" sz="1600"/>
              <a:t>（</a:t>
            </a:r>
            <a:r>
              <a:rPr lang="en-US" altLang="zh-CN" sz="1600"/>
              <a:t>a</a:t>
            </a:r>
            <a:r>
              <a:rPr lang="zh-CN" altLang="en-US" sz="1600"/>
              <a:t>）第</a:t>
            </a:r>
            <a:r>
              <a:rPr lang="en-US" altLang="zh-CN" sz="1600"/>
              <a:t>1</a:t>
            </a:r>
            <a:r>
              <a:rPr lang="zh-CN" altLang="en-US" sz="1600"/>
              <a:t>帧图像            （</a:t>
            </a:r>
            <a:r>
              <a:rPr lang="en-US" altLang="zh-CN" sz="1600"/>
              <a:t>b</a:t>
            </a:r>
            <a:r>
              <a:rPr lang="zh-CN" altLang="en-US" sz="1600"/>
              <a:t>）第</a:t>
            </a:r>
            <a:r>
              <a:rPr lang="en-US" altLang="zh-CN" sz="1600"/>
              <a:t>2</a:t>
            </a:r>
            <a:r>
              <a:rPr lang="zh-CN" altLang="en-US" sz="1600"/>
              <a:t>帧图像           （</a:t>
            </a:r>
            <a:r>
              <a:rPr lang="en-US" altLang="zh-CN" sz="1600"/>
              <a:t>c</a:t>
            </a:r>
            <a:r>
              <a:rPr lang="zh-CN" altLang="en-US" sz="1600"/>
              <a:t>）变化区域图像 </a:t>
            </a:r>
          </a:p>
        </p:txBody>
      </p:sp>
      <p:sp>
        <p:nvSpPr>
          <p:cNvPr id="91152" name="Text Box 16"/>
          <p:cNvSpPr txBox="1">
            <a:spLocks noChangeArrowheads="1"/>
          </p:cNvSpPr>
          <p:nvPr/>
        </p:nvSpPr>
        <p:spPr bwMode="auto">
          <a:xfrm>
            <a:off x="550863" y="6269038"/>
            <a:ext cx="8085137" cy="3365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1600"/>
              <a:t>（</a:t>
            </a:r>
            <a:r>
              <a:rPr lang="en-US" altLang="zh-CN" sz="1600"/>
              <a:t>d</a:t>
            </a:r>
            <a:r>
              <a:rPr lang="zh-CN" altLang="en-US" sz="1600"/>
              <a:t>）提取出的背景图像 （</a:t>
            </a:r>
            <a:r>
              <a:rPr lang="en-US" altLang="zh-CN" sz="1600"/>
              <a:t>e</a:t>
            </a:r>
            <a:r>
              <a:rPr lang="zh-CN" altLang="en-US" sz="1600"/>
              <a:t>）变化区域与背景差分图像   （</a:t>
            </a:r>
            <a:r>
              <a:rPr lang="en-US" altLang="zh-CN" sz="1600"/>
              <a:t>f</a:t>
            </a:r>
            <a:r>
              <a:rPr lang="zh-CN" altLang="en-US" sz="1600"/>
              <a:t>）运动目标检测结果</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4213" y="908050"/>
            <a:ext cx="7129462" cy="701675"/>
          </a:xfrm>
        </p:spPr>
        <p:txBody>
          <a:bodyPr/>
          <a:lstStyle/>
          <a:p>
            <a:pPr eaLnBrk="1" hangingPunct="1">
              <a:defRPr/>
            </a:pPr>
            <a:r>
              <a:rPr lang="en-US" altLang="zh-CN" sz="4000" smtClean="0">
                <a:solidFill>
                  <a:schemeClr val="tx1"/>
                </a:solidFill>
                <a:latin typeface="黑体" pitchFamily="49" charset="-122"/>
                <a:ea typeface="黑体" pitchFamily="49" charset="-122"/>
              </a:rPr>
              <a:t>     </a:t>
            </a:r>
            <a:r>
              <a:rPr lang="zh-CN" altLang="en-US" sz="4000" smtClean="0">
                <a:solidFill>
                  <a:schemeClr val="tx1"/>
                </a:solidFill>
                <a:latin typeface="黑体" pitchFamily="49" charset="-122"/>
                <a:ea typeface="黑体" pitchFamily="49" charset="-122"/>
              </a:rPr>
              <a:t>与背景接近时目标检测</a:t>
            </a:r>
          </a:p>
        </p:txBody>
      </p:sp>
      <p:pic>
        <p:nvPicPr>
          <p:cNvPr id="92163" name="Picture 3" descr="3v"/>
          <p:cNvPicPr>
            <a:picLocks noGrp="1" noChangeAspect="1" noChangeArrowheads="1"/>
          </p:cNvPicPr>
          <p:nvPr>
            <p:ph type="body" idx="1"/>
          </p:nvPr>
        </p:nvPicPr>
        <p:blipFill>
          <a:blip r:embed="rId2" cstate="print"/>
          <a:srcRect/>
          <a:stretch>
            <a:fillRect/>
          </a:stretch>
        </p:blipFill>
        <p:spPr>
          <a:xfrm>
            <a:off x="6227763" y="2466975"/>
            <a:ext cx="2640012" cy="2041525"/>
          </a:xfrm>
          <a:noFill/>
        </p:spPr>
      </p:pic>
      <p:pic>
        <p:nvPicPr>
          <p:cNvPr id="92164" name="Picture 4" descr="4v"/>
          <p:cNvPicPr>
            <a:picLocks noChangeAspect="1" noChangeArrowheads="1"/>
          </p:cNvPicPr>
          <p:nvPr/>
        </p:nvPicPr>
        <p:blipFill>
          <a:blip r:embed="rId3" cstate="print"/>
          <a:srcRect/>
          <a:stretch>
            <a:fillRect/>
          </a:stretch>
        </p:blipFill>
        <p:spPr bwMode="auto">
          <a:xfrm>
            <a:off x="3255963" y="2446338"/>
            <a:ext cx="2676525" cy="2041525"/>
          </a:xfrm>
          <a:prstGeom prst="rect">
            <a:avLst/>
          </a:prstGeom>
          <a:noFill/>
          <a:ln w="9525">
            <a:noFill/>
            <a:miter lim="800000"/>
            <a:headEnd/>
            <a:tailEnd/>
          </a:ln>
        </p:spPr>
      </p:pic>
      <p:pic>
        <p:nvPicPr>
          <p:cNvPr id="92165" name="Picture 5" descr="5v"/>
          <p:cNvPicPr>
            <a:picLocks noChangeAspect="1" noChangeArrowheads="1"/>
          </p:cNvPicPr>
          <p:nvPr/>
        </p:nvPicPr>
        <p:blipFill>
          <a:blip r:embed="rId4" cstate="print"/>
          <a:srcRect/>
          <a:stretch>
            <a:fillRect/>
          </a:stretch>
        </p:blipFill>
        <p:spPr bwMode="auto">
          <a:xfrm>
            <a:off x="323850" y="2420938"/>
            <a:ext cx="2678113" cy="2046287"/>
          </a:xfrm>
          <a:prstGeom prst="rect">
            <a:avLst/>
          </a:prstGeom>
          <a:noFill/>
          <a:ln w="9525">
            <a:no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539750" y="1557338"/>
            <a:ext cx="6445250" cy="641350"/>
          </a:xfrm>
        </p:spPr>
        <p:txBody>
          <a:bodyPr/>
          <a:lstStyle/>
          <a:p>
            <a:pPr eaLnBrk="1" hangingPunct="1">
              <a:defRPr/>
            </a:pPr>
            <a:r>
              <a:rPr lang="en-US" altLang="zh-CN" sz="3600" smtClean="0">
                <a:solidFill>
                  <a:srgbClr val="800000"/>
                </a:solidFill>
                <a:latin typeface="黑体" pitchFamily="49" charset="-122"/>
                <a:ea typeface="黑体" pitchFamily="49" charset="-122"/>
              </a:rPr>
              <a:t>9.5.1 </a:t>
            </a:r>
            <a:r>
              <a:rPr lang="zh-CN" altLang="en-US" sz="3600" smtClean="0">
                <a:solidFill>
                  <a:srgbClr val="800000"/>
                </a:solidFill>
                <a:latin typeface="黑体" pitchFamily="49" charset="-122"/>
                <a:ea typeface="黑体" pitchFamily="49" charset="-122"/>
              </a:rPr>
              <a:t>目标跟踪的定义：</a:t>
            </a:r>
          </a:p>
        </p:txBody>
      </p:sp>
      <p:sp>
        <p:nvSpPr>
          <p:cNvPr id="93187" name="Rectangle 3"/>
          <p:cNvSpPr>
            <a:spLocks noGrp="1" noChangeArrowheads="1"/>
          </p:cNvSpPr>
          <p:nvPr>
            <p:ph type="body" idx="1"/>
          </p:nvPr>
        </p:nvSpPr>
        <p:spPr>
          <a:xfrm>
            <a:off x="385763" y="2463800"/>
            <a:ext cx="8362950" cy="2555875"/>
          </a:xfrm>
        </p:spPr>
        <p:txBody>
          <a:bodyPr/>
          <a:lstStyle/>
          <a:p>
            <a:pPr eaLnBrk="1" hangingPunct="1">
              <a:lnSpc>
                <a:spcPct val="115000"/>
              </a:lnSpc>
              <a:buClr>
                <a:srgbClr val="D60093"/>
              </a:buClr>
              <a:buSzPct val="90000"/>
              <a:buFont typeface="Wingdings" pitchFamily="2" charset="2"/>
              <a:buChar char="Ø"/>
            </a:pPr>
            <a:r>
              <a:rPr lang="zh-CN" altLang="en-US" sz="2800" smtClean="0">
                <a:latin typeface="黑体" pitchFamily="49" charset="-122"/>
                <a:ea typeface="黑体" pitchFamily="49" charset="-122"/>
              </a:rPr>
              <a:t>所谓目标跟踪，可以简单地定义为对连续的视频序列中的目标维持一条</a:t>
            </a:r>
            <a:r>
              <a:rPr lang="zh-CN" altLang="en-US" sz="2800" smtClean="0">
                <a:solidFill>
                  <a:srgbClr val="CC0066"/>
                </a:solidFill>
                <a:latin typeface="黑体" pitchFamily="49" charset="-122"/>
                <a:ea typeface="黑体" pitchFamily="49" charset="-122"/>
              </a:rPr>
              <a:t>航迹</a:t>
            </a:r>
            <a:r>
              <a:rPr lang="zh-CN" altLang="en-US" sz="2800" smtClean="0">
                <a:latin typeface="黑体" pitchFamily="49" charset="-122"/>
                <a:ea typeface="黑体" pitchFamily="49" charset="-122"/>
              </a:rPr>
              <a:t>，进而获得目标的位置、速度等</a:t>
            </a:r>
            <a:r>
              <a:rPr lang="zh-CN" altLang="en-US" sz="2800" smtClean="0">
                <a:solidFill>
                  <a:srgbClr val="CC0066"/>
                </a:solidFill>
                <a:latin typeface="黑体" pitchFamily="49" charset="-122"/>
                <a:ea typeface="黑体" pitchFamily="49" charset="-122"/>
              </a:rPr>
              <a:t>运动参数</a:t>
            </a:r>
            <a:r>
              <a:rPr lang="zh-CN" altLang="en-US" sz="2800" smtClean="0">
                <a:latin typeface="黑体" pitchFamily="49" charset="-122"/>
                <a:ea typeface="黑体" pitchFamily="49" charset="-122"/>
              </a:rPr>
              <a:t>，以及形状、大小、颜色等对后续目标分析与理解非常重要的</a:t>
            </a:r>
            <a:r>
              <a:rPr lang="zh-CN" altLang="en-US" sz="2800" smtClean="0">
                <a:solidFill>
                  <a:srgbClr val="CC0066"/>
                </a:solidFill>
                <a:latin typeface="黑体" pitchFamily="49" charset="-122"/>
                <a:ea typeface="黑体" pitchFamily="49" charset="-122"/>
              </a:rPr>
              <a:t>测量信息</a:t>
            </a:r>
            <a:r>
              <a:rPr lang="zh-CN" altLang="en-US" sz="2800" smtClean="0">
                <a:latin typeface="黑体" pitchFamily="49" charset="-122"/>
                <a:ea typeface="黑体" pitchFamily="49" charset="-122"/>
              </a:rPr>
              <a:t>。 </a:t>
            </a:r>
          </a:p>
        </p:txBody>
      </p:sp>
      <p:sp>
        <p:nvSpPr>
          <p:cNvPr id="93188" name="Text Box 4"/>
          <p:cNvSpPr txBox="1">
            <a:spLocks noChangeArrowheads="1"/>
          </p:cNvSpPr>
          <p:nvPr/>
        </p:nvSpPr>
        <p:spPr bwMode="auto">
          <a:xfrm>
            <a:off x="323850" y="692150"/>
            <a:ext cx="7127875" cy="6413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sz="3600">
                <a:solidFill>
                  <a:srgbClr val="000066"/>
                </a:solidFill>
              </a:rPr>
              <a:t>9.5 </a:t>
            </a:r>
            <a:r>
              <a:rPr lang="zh-CN" altLang="en-US" sz="3600">
                <a:solidFill>
                  <a:srgbClr val="000066"/>
                </a:solidFill>
              </a:rPr>
              <a:t>目标跟踪方法涉及的基本问题</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Grp="1" noChangeAspect="1"/>
          </p:cNvGraphicFramePr>
          <p:nvPr>
            <p:ph idx="1"/>
          </p:nvPr>
        </p:nvGraphicFramePr>
        <p:xfrm>
          <a:off x="817563" y="1498600"/>
          <a:ext cx="7389812" cy="4116388"/>
        </p:xfrm>
        <a:graphic>
          <a:graphicData uri="http://schemas.openxmlformats.org/presentationml/2006/ole">
            <mc:AlternateContent xmlns:mc="http://schemas.openxmlformats.org/markup-compatibility/2006">
              <mc:Choice xmlns:v="urn:schemas-microsoft-com:vml" Requires="v">
                <p:oleObj spid="_x0000_s185358" name="Visio" r:id="rId3" imgW="5521452" imgH="3091434" progId="Visio.Drawing.11">
                  <p:embed/>
                </p:oleObj>
              </mc:Choice>
              <mc:Fallback>
                <p:oleObj name="Visio" r:id="rId3" imgW="5521452" imgH="3091434"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563" y="1498600"/>
                        <a:ext cx="7389812" cy="411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xfrm>
            <a:off x="179388" y="692150"/>
            <a:ext cx="8726487" cy="5705475"/>
          </a:xfrm>
        </p:spPr>
        <p:txBody>
          <a:bodyPr/>
          <a:lstStyle/>
          <a:p>
            <a:pPr eaLnBrk="1" hangingPunct="1">
              <a:lnSpc>
                <a:spcPct val="115000"/>
              </a:lnSpc>
              <a:spcBef>
                <a:spcPct val="35000"/>
              </a:spcBef>
              <a:buSzPct val="50000"/>
              <a:buFontTx/>
              <a:buBlip>
                <a:blip r:embed="rId2"/>
              </a:buBlip>
            </a:pPr>
            <a:r>
              <a:rPr lang="zh-CN" altLang="en-US" sz="2400" smtClean="0">
                <a:ea typeface="黑体" pitchFamily="49" charset="-122"/>
              </a:rPr>
              <a:t>运动目标跟踪在工业过程控制、医学研究、交通监视、自动导航、天文观测等领域有重要的实用价值。尤其在军事上，目标跟踪技术已被成功地用于武器的成像制导、军事侦察和监视方面。</a:t>
            </a:r>
          </a:p>
          <a:p>
            <a:pPr eaLnBrk="1" hangingPunct="1">
              <a:lnSpc>
                <a:spcPct val="115000"/>
              </a:lnSpc>
              <a:spcBef>
                <a:spcPct val="35000"/>
              </a:spcBef>
              <a:buSzPct val="50000"/>
              <a:buFontTx/>
              <a:buBlip>
                <a:blip r:embed="rId2"/>
              </a:buBlip>
            </a:pPr>
            <a:r>
              <a:rPr lang="zh-CN" altLang="en-US" sz="2400" smtClean="0">
                <a:ea typeface="黑体" pitchFamily="49" charset="-122"/>
              </a:rPr>
              <a:t>运动目标跟踪的</a:t>
            </a:r>
            <a:r>
              <a:rPr lang="zh-CN" altLang="en-US" sz="2400" smtClean="0">
                <a:solidFill>
                  <a:srgbClr val="CC0066"/>
                </a:solidFill>
                <a:ea typeface="黑体" pitchFamily="49" charset="-122"/>
              </a:rPr>
              <a:t>目的</a:t>
            </a:r>
            <a:r>
              <a:rPr lang="zh-CN" altLang="en-US" sz="2400" smtClean="0">
                <a:ea typeface="黑体" pitchFamily="49" charset="-122"/>
              </a:rPr>
              <a:t>就是通过对传感器拍摄到的图像序列进行分析，计算出目标在每帧图像上的位置，给出目标速度的估计。</a:t>
            </a:r>
          </a:p>
          <a:p>
            <a:pPr eaLnBrk="1" hangingPunct="1">
              <a:lnSpc>
                <a:spcPct val="115000"/>
              </a:lnSpc>
              <a:spcBef>
                <a:spcPct val="35000"/>
              </a:spcBef>
              <a:buSzPct val="50000"/>
              <a:buFontTx/>
              <a:buBlip>
                <a:blip r:embed="rId2"/>
              </a:buBlip>
            </a:pPr>
            <a:r>
              <a:rPr lang="zh-CN" altLang="en-US" sz="2400" smtClean="0">
                <a:solidFill>
                  <a:srgbClr val="CC0066"/>
                </a:solidFill>
                <a:ea typeface="黑体" pitchFamily="49" charset="-122"/>
              </a:rPr>
              <a:t>可靠性</a:t>
            </a:r>
            <a:r>
              <a:rPr lang="zh-CN" altLang="en-US" sz="2400" smtClean="0">
                <a:ea typeface="黑体" pitchFamily="49" charset="-122"/>
              </a:rPr>
              <a:t>和</a:t>
            </a:r>
            <a:r>
              <a:rPr lang="zh-CN" altLang="en-US" sz="2400" smtClean="0">
                <a:solidFill>
                  <a:srgbClr val="CC0066"/>
                </a:solidFill>
                <a:ea typeface="黑体" pitchFamily="49" charset="-122"/>
              </a:rPr>
              <a:t>精度</a:t>
            </a:r>
            <a:r>
              <a:rPr lang="zh-CN" altLang="en-US" sz="2400" smtClean="0">
                <a:ea typeface="黑体" pitchFamily="49" charset="-122"/>
              </a:rPr>
              <a:t>是跟踪过程的两个重要指标。</a:t>
            </a:r>
          </a:p>
          <a:p>
            <a:pPr eaLnBrk="1" hangingPunct="1">
              <a:lnSpc>
                <a:spcPct val="115000"/>
              </a:lnSpc>
              <a:spcBef>
                <a:spcPct val="35000"/>
              </a:spcBef>
              <a:buSzPct val="50000"/>
              <a:buFontTx/>
              <a:buBlip>
                <a:blip r:embed="rId2"/>
              </a:buBlip>
            </a:pPr>
            <a:r>
              <a:rPr lang="zh-CN" altLang="en-US" sz="2400" smtClean="0">
                <a:solidFill>
                  <a:srgbClr val="CC0066"/>
                </a:solidFill>
                <a:ea typeface="黑体" pitchFamily="49" charset="-122"/>
              </a:rPr>
              <a:t>远距离</a:t>
            </a:r>
            <a:r>
              <a:rPr lang="zh-CN" altLang="en-US" sz="2400" smtClean="0">
                <a:ea typeface="黑体" pitchFamily="49" charset="-122"/>
              </a:rPr>
              <a:t>，目标面积较小、机动性不强，通常采用</a:t>
            </a:r>
            <a:r>
              <a:rPr lang="zh-CN" altLang="en-US" sz="2400" smtClean="0">
                <a:solidFill>
                  <a:srgbClr val="CC0066"/>
                </a:solidFill>
                <a:ea typeface="黑体" pitchFamily="49" charset="-122"/>
              </a:rPr>
              <a:t>滤波方法</a:t>
            </a:r>
            <a:r>
              <a:rPr lang="zh-CN" altLang="en-US" sz="2400" smtClean="0">
                <a:ea typeface="黑体" pitchFamily="49" charset="-122"/>
              </a:rPr>
              <a:t>跟踪目标以提高跟踪精度。</a:t>
            </a:r>
          </a:p>
          <a:p>
            <a:pPr eaLnBrk="1" hangingPunct="1">
              <a:lnSpc>
                <a:spcPct val="115000"/>
              </a:lnSpc>
              <a:spcBef>
                <a:spcPct val="35000"/>
              </a:spcBef>
              <a:buSzPct val="50000"/>
              <a:buFontTx/>
              <a:buBlip>
                <a:blip r:embed="rId2"/>
              </a:buBlip>
            </a:pPr>
            <a:r>
              <a:rPr lang="zh-CN" altLang="en-US" sz="2400" smtClean="0">
                <a:solidFill>
                  <a:srgbClr val="CC0066"/>
                </a:solidFill>
                <a:ea typeface="黑体" pitchFamily="49" charset="-122"/>
              </a:rPr>
              <a:t>近距离</a:t>
            </a:r>
            <a:r>
              <a:rPr lang="zh-CN" altLang="en-US" sz="2400" smtClean="0">
                <a:ea typeface="黑体" pitchFamily="49" charset="-122"/>
              </a:rPr>
              <a:t>，目标具有一定面积其帧间抖动较大时，一般采用</a:t>
            </a:r>
            <a:r>
              <a:rPr lang="zh-CN" altLang="en-US" sz="2400" smtClean="0">
                <a:solidFill>
                  <a:srgbClr val="CC0066"/>
                </a:solidFill>
                <a:ea typeface="黑体" pitchFamily="49" charset="-122"/>
              </a:rPr>
              <a:t>窗口质心跟踪或匹配跟踪方法</a:t>
            </a:r>
            <a:r>
              <a:rPr lang="zh-CN" altLang="en-US" sz="2400" smtClean="0">
                <a:ea typeface="黑体" pitchFamily="49" charset="-122"/>
              </a:rPr>
              <a:t>以保持跟踪的稳定性和精度。</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258888" y="549275"/>
            <a:ext cx="6537325" cy="762000"/>
          </a:xfrm>
        </p:spPr>
        <p:txBody>
          <a:bodyPr/>
          <a:lstStyle/>
          <a:p>
            <a:pPr eaLnBrk="1" hangingPunct="1">
              <a:defRPr/>
            </a:pPr>
            <a:r>
              <a:rPr lang="zh-CN" altLang="en-US" sz="3600" smtClean="0">
                <a:solidFill>
                  <a:srgbClr val="000066"/>
                </a:solidFill>
                <a:latin typeface="黑体" pitchFamily="49" charset="-122"/>
                <a:ea typeface="黑体" pitchFamily="49" charset="-122"/>
              </a:rPr>
              <a:t>实例</a:t>
            </a:r>
            <a:r>
              <a:rPr lang="en-US" altLang="zh-CN" sz="3600" smtClean="0">
                <a:solidFill>
                  <a:srgbClr val="000066"/>
                </a:solidFill>
                <a:latin typeface="黑体" pitchFamily="49" charset="-122"/>
                <a:ea typeface="黑体" pitchFamily="49" charset="-122"/>
              </a:rPr>
              <a:t>1</a:t>
            </a:r>
            <a:r>
              <a:rPr lang="zh-CN" altLang="en-US" sz="3600" smtClean="0">
                <a:solidFill>
                  <a:srgbClr val="000066"/>
                </a:solidFill>
                <a:latin typeface="黑体" pitchFamily="49" charset="-122"/>
                <a:ea typeface="黑体" pitchFamily="49" charset="-122"/>
              </a:rPr>
              <a:t>：弱小点目标的跟踪实例</a:t>
            </a:r>
          </a:p>
        </p:txBody>
      </p:sp>
      <p:sp>
        <p:nvSpPr>
          <p:cNvPr id="95235" name="Text Box 3"/>
          <p:cNvSpPr txBox="1">
            <a:spLocks noChangeArrowheads="1"/>
          </p:cNvSpPr>
          <p:nvPr/>
        </p:nvSpPr>
        <p:spPr bwMode="auto">
          <a:xfrm>
            <a:off x="2700338" y="6237288"/>
            <a:ext cx="3708400" cy="396875"/>
          </a:xfrm>
          <a:prstGeom prst="rect">
            <a:avLst/>
          </a:prstGeom>
          <a:noFill/>
          <a:ln w="9525">
            <a:noFill/>
            <a:miter lim="800000"/>
            <a:headEnd/>
            <a:tailEnd/>
          </a:ln>
        </p:spPr>
        <p:txBody>
          <a:bodyPr>
            <a:spAutoFit/>
          </a:bodyPr>
          <a:lstStyle/>
          <a:p>
            <a:pPr algn="ctr" latinLnBrk="0"/>
            <a:r>
              <a:rPr kumimoji="0" lang="zh-CN" altLang="en-US" sz="2000"/>
              <a:t>弱小点目标跟踪实例 </a:t>
            </a:r>
          </a:p>
        </p:txBody>
      </p:sp>
      <p:pic>
        <p:nvPicPr>
          <p:cNvPr id="95236" name="Picture 4"/>
          <p:cNvPicPr>
            <a:picLocks noChangeAspect="1" noChangeArrowheads="1"/>
          </p:cNvPicPr>
          <p:nvPr/>
        </p:nvPicPr>
        <p:blipFill>
          <a:blip r:embed="rId2" cstate="print"/>
          <a:srcRect/>
          <a:stretch>
            <a:fillRect/>
          </a:stretch>
        </p:blipFill>
        <p:spPr bwMode="auto">
          <a:xfrm>
            <a:off x="1403350" y="1628775"/>
            <a:ext cx="6169025" cy="46053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8"/>
          <p:cNvPicPr>
            <a:picLocks noChangeAspect="1" noChangeArrowheads="1"/>
          </p:cNvPicPr>
          <p:nvPr/>
        </p:nvPicPr>
        <p:blipFill>
          <a:blip r:embed="rId2" cstate="print"/>
          <a:srcRect/>
          <a:stretch>
            <a:fillRect/>
          </a:stretch>
        </p:blipFill>
        <p:spPr bwMode="auto">
          <a:xfrm>
            <a:off x="354013" y="1363663"/>
            <a:ext cx="3303587" cy="3294062"/>
          </a:xfrm>
          <a:prstGeom prst="rect">
            <a:avLst/>
          </a:prstGeom>
          <a:noFill/>
          <a:ln w="9525">
            <a:noFill/>
            <a:miter lim="800000"/>
            <a:headEnd/>
            <a:tailEnd/>
          </a:ln>
        </p:spPr>
      </p:pic>
      <p:pic>
        <p:nvPicPr>
          <p:cNvPr id="56323" name="Picture 18"/>
          <p:cNvPicPr>
            <a:picLocks noChangeAspect="1" noChangeArrowheads="1"/>
          </p:cNvPicPr>
          <p:nvPr/>
        </p:nvPicPr>
        <p:blipFill>
          <a:blip r:embed="rId3" cstate="print"/>
          <a:srcRect/>
          <a:stretch>
            <a:fillRect/>
          </a:stretch>
        </p:blipFill>
        <p:spPr bwMode="auto">
          <a:xfrm>
            <a:off x="4908550" y="1450975"/>
            <a:ext cx="3336925" cy="3328988"/>
          </a:xfrm>
          <a:prstGeom prst="rect">
            <a:avLst/>
          </a:prstGeom>
          <a:noFill/>
          <a:ln w="9525">
            <a:noFill/>
            <a:miter lim="800000"/>
            <a:headEnd/>
            <a:tailEnd/>
          </a:ln>
        </p:spPr>
      </p:pic>
      <p:sp>
        <p:nvSpPr>
          <p:cNvPr id="56324" name="TextBox 5"/>
          <p:cNvSpPr txBox="1">
            <a:spLocks noChangeArrowheads="1"/>
          </p:cNvSpPr>
          <p:nvPr/>
        </p:nvSpPr>
        <p:spPr bwMode="auto">
          <a:xfrm>
            <a:off x="382588" y="5154613"/>
            <a:ext cx="8113712" cy="368300"/>
          </a:xfrm>
          <a:prstGeom prst="rect">
            <a:avLst/>
          </a:prstGeom>
          <a:noFill/>
          <a:ln w="9525">
            <a:noFill/>
            <a:miter lim="800000"/>
            <a:headEnd/>
            <a:tailEnd/>
          </a:ln>
        </p:spPr>
        <p:txBody>
          <a:bodyPr>
            <a:spAutoFit/>
          </a:bodyPr>
          <a:lstStyle/>
          <a:p>
            <a:pPr latinLnBrk="0">
              <a:spcBef>
                <a:spcPct val="20000"/>
              </a:spcBef>
              <a:buClr>
                <a:srgbClr val="CCFF33"/>
              </a:buClr>
              <a:buSzPct val="70000"/>
              <a:buFont typeface="Wingdings" pitchFamily="2" charset="2"/>
              <a:buNone/>
            </a:pPr>
            <a:r>
              <a:rPr lang="en-US" altLang="zh-CN" sz="1800"/>
              <a:t>     </a:t>
            </a:r>
            <a:r>
              <a:rPr lang="zh-CN" altLang="en-US" sz="1800"/>
              <a:t>灰度特征</a:t>
            </a:r>
            <a:r>
              <a:rPr lang="en-US" altLang="zh-CN" sz="1800"/>
              <a:t>-</a:t>
            </a:r>
            <a:r>
              <a:rPr lang="zh-CN" altLang="en-US" sz="1800"/>
              <a:t>矩阵形式                     梯度特征</a:t>
            </a:r>
            <a:r>
              <a:rPr lang="en-US" altLang="zh-CN" sz="1800"/>
              <a:t>-</a:t>
            </a:r>
            <a:r>
              <a:rPr lang="zh-CN" altLang="en-US" sz="1800"/>
              <a:t>灰度的突变位置  </a:t>
            </a:r>
          </a:p>
        </p:txBody>
      </p:sp>
      <p:sp>
        <p:nvSpPr>
          <p:cNvPr id="5" name="Rectangle 2"/>
          <p:cNvSpPr txBox="1">
            <a:spLocks noChangeArrowheads="1"/>
          </p:cNvSpPr>
          <p:nvPr/>
        </p:nvSpPr>
        <p:spPr>
          <a:xfrm>
            <a:off x="1193800" y="153988"/>
            <a:ext cx="7816850" cy="6413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0" cap="none" spc="0" normalizeH="0" baseline="0" noProof="0" smtClean="0">
                <a:ln>
                  <a:noFill/>
                </a:ln>
                <a:solidFill>
                  <a:srgbClr val="0000FF"/>
                </a:solidFill>
                <a:effectLst/>
                <a:uLnTx/>
                <a:uFillTx/>
                <a:latin typeface="黑体" pitchFamily="49" charset="-122"/>
                <a:ea typeface="黑体" pitchFamily="49" charset="-122"/>
                <a:cs typeface="+mj-cs"/>
              </a:rPr>
              <a:t>图像的特征类型</a:t>
            </a:r>
            <a:endParaRPr kumimoji="1" lang="zh-CN" altLang="en-US" sz="2800" b="0" i="0" u="none" strike="noStrike" kern="0" cap="none" spc="0" normalizeH="0" baseline="0" noProof="0" dirty="0" smtClean="0">
              <a:ln>
                <a:noFill/>
              </a:ln>
              <a:solidFill>
                <a:srgbClr val="0000FF"/>
              </a:solidFill>
              <a:effectLst/>
              <a:uLnTx/>
              <a:uFillTx/>
              <a:latin typeface="黑体" pitchFamily="49" charset="-122"/>
              <a:ea typeface="黑体" pitchFamily="49" charset="-122"/>
              <a:cs typeface="+mj-cs"/>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900113" y="908050"/>
            <a:ext cx="7602537" cy="641350"/>
          </a:xfrm>
        </p:spPr>
        <p:txBody>
          <a:bodyPr/>
          <a:lstStyle/>
          <a:p>
            <a:pPr eaLnBrk="1" hangingPunct="1">
              <a:defRPr/>
            </a:pPr>
            <a:r>
              <a:rPr lang="zh-CN" altLang="en-US" sz="3600" smtClean="0">
                <a:solidFill>
                  <a:srgbClr val="000066"/>
                </a:solidFill>
                <a:latin typeface="黑体" pitchFamily="49" charset="-122"/>
                <a:ea typeface="黑体" pitchFamily="49" charset="-122"/>
              </a:rPr>
              <a:t>实例</a:t>
            </a:r>
            <a:r>
              <a:rPr lang="en-US" altLang="zh-CN" sz="3600" smtClean="0">
                <a:solidFill>
                  <a:srgbClr val="000066"/>
                </a:solidFill>
                <a:latin typeface="黑体" pitchFamily="49" charset="-122"/>
                <a:ea typeface="黑体" pitchFamily="49" charset="-122"/>
              </a:rPr>
              <a:t>2</a:t>
            </a:r>
            <a:r>
              <a:rPr lang="zh-CN" altLang="en-US" sz="3600" smtClean="0">
                <a:solidFill>
                  <a:srgbClr val="000066"/>
                </a:solidFill>
                <a:latin typeface="黑体" pitchFamily="49" charset="-122"/>
                <a:ea typeface="黑体" pitchFamily="49" charset="-122"/>
              </a:rPr>
              <a:t>：姿态变化的人脸跟踪实例</a:t>
            </a:r>
          </a:p>
        </p:txBody>
      </p:sp>
      <p:pic>
        <p:nvPicPr>
          <p:cNvPr id="96259" name="Picture 3"/>
          <p:cNvPicPr>
            <a:picLocks noChangeAspect="1" noChangeArrowheads="1"/>
          </p:cNvPicPr>
          <p:nvPr/>
        </p:nvPicPr>
        <p:blipFill>
          <a:blip r:embed="rId2" cstate="print"/>
          <a:srcRect/>
          <a:stretch>
            <a:fillRect/>
          </a:stretch>
        </p:blipFill>
        <p:spPr bwMode="auto">
          <a:xfrm>
            <a:off x="309563" y="2205038"/>
            <a:ext cx="8834437" cy="2203450"/>
          </a:xfrm>
          <a:prstGeom prst="rect">
            <a:avLst/>
          </a:prstGeom>
          <a:noFill/>
          <a:ln w="9525">
            <a:noFill/>
            <a:miter lim="800000"/>
            <a:headEnd/>
            <a:tailEnd/>
          </a:ln>
        </p:spPr>
      </p:pic>
      <p:sp>
        <p:nvSpPr>
          <p:cNvPr id="96260" name="Text Box 4"/>
          <p:cNvSpPr txBox="1">
            <a:spLocks noChangeArrowheads="1"/>
          </p:cNvSpPr>
          <p:nvPr/>
        </p:nvSpPr>
        <p:spPr bwMode="auto">
          <a:xfrm>
            <a:off x="2627313" y="4868863"/>
            <a:ext cx="3708400" cy="396875"/>
          </a:xfrm>
          <a:prstGeom prst="rect">
            <a:avLst/>
          </a:prstGeom>
          <a:noFill/>
          <a:ln w="9525">
            <a:noFill/>
            <a:miter lim="800000"/>
            <a:headEnd/>
            <a:tailEnd/>
          </a:ln>
        </p:spPr>
        <p:txBody>
          <a:bodyPr>
            <a:spAutoFit/>
          </a:bodyPr>
          <a:lstStyle/>
          <a:p>
            <a:pPr algn="ctr" latinLnBrk="0"/>
            <a:r>
              <a:rPr kumimoji="0" lang="zh-CN" altLang="en-US" sz="2000"/>
              <a:t>人脸跟踪实例 </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50825" y="908050"/>
            <a:ext cx="8763000" cy="898525"/>
          </a:xfrm>
        </p:spPr>
        <p:txBody>
          <a:bodyPr/>
          <a:lstStyle/>
          <a:p>
            <a:pPr eaLnBrk="1" hangingPunct="1">
              <a:defRPr/>
            </a:pPr>
            <a:r>
              <a:rPr lang="zh-CN" altLang="en-US" sz="3600" smtClean="0">
                <a:solidFill>
                  <a:srgbClr val="000066"/>
                </a:solidFill>
                <a:latin typeface="黑体" pitchFamily="49" charset="-122"/>
                <a:ea typeface="黑体" pitchFamily="49" charset="-122"/>
              </a:rPr>
              <a:t>实例</a:t>
            </a:r>
            <a:r>
              <a:rPr lang="en-US" altLang="zh-CN" sz="3600" smtClean="0">
                <a:solidFill>
                  <a:srgbClr val="000066"/>
                </a:solidFill>
                <a:latin typeface="黑体" pitchFamily="49" charset="-122"/>
                <a:ea typeface="黑体" pitchFamily="49" charset="-122"/>
              </a:rPr>
              <a:t>3</a:t>
            </a:r>
            <a:r>
              <a:rPr lang="zh-CN" altLang="en-US" sz="3600" smtClean="0">
                <a:solidFill>
                  <a:srgbClr val="000066"/>
                </a:solidFill>
                <a:latin typeface="黑体" pitchFamily="49" charset="-122"/>
                <a:ea typeface="黑体" pitchFamily="49" charset="-122"/>
              </a:rPr>
              <a:t>：</a:t>
            </a:r>
            <a:r>
              <a:rPr lang="en-US" altLang="zh-CN" sz="3600" smtClean="0">
                <a:solidFill>
                  <a:srgbClr val="000066"/>
                </a:solidFill>
                <a:latin typeface="黑体" pitchFamily="49" charset="-122"/>
                <a:ea typeface="黑体" pitchFamily="49" charset="-122"/>
              </a:rPr>
              <a:t>F-22</a:t>
            </a:r>
            <a:r>
              <a:rPr lang="zh-CN" altLang="en-US" sz="3600" smtClean="0">
                <a:solidFill>
                  <a:srgbClr val="000066"/>
                </a:solidFill>
                <a:latin typeface="黑体" pitchFamily="49" charset="-122"/>
                <a:ea typeface="黑体" pitchFamily="49" charset="-122"/>
              </a:rPr>
              <a:t>战斗机的目标跟踪系统</a:t>
            </a:r>
          </a:p>
        </p:txBody>
      </p:sp>
      <p:pic>
        <p:nvPicPr>
          <p:cNvPr id="97283" name="Picture 3" descr="f22_aim120c_1"/>
          <p:cNvPicPr>
            <a:picLocks noChangeAspect="1" noChangeArrowheads="1"/>
          </p:cNvPicPr>
          <p:nvPr/>
        </p:nvPicPr>
        <p:blipFill>
          <a:blip r:embed="rId2" cstate="print"/>
          <a:srcRect/>
          <a:stretch>
            <a:fillRect/>
          </a:stretch>
        </p:blipFill>
        <p:spPr bwMode="auto">
          <a:xfrm>
            <a:off x="215900" y="3141663"/>
            <a:ext cx="4957763" cy="3436937"/>
          </a:xfrm>
          <a:prstGeom prst="rect">
            <a:avLst/>
          </a:prstGeom>
          <a:noFill/>
          <a:ln w="9525">
            <a:noFill/>
            <a:miter lim="800000"/>
            <a:headEnd/>
            <a:tailEnd/>
          </a:ln>
        </p:spPr>
      </p:pic>
      <p:pic>
        <p:nvPicPr>
          <p:cNvPr id="97284" name="Picture 4" descr="f-16_hud"/>
          <p:cNvPicPr>
            <a:picLocks noChangeAspect="1" noChangeArrowheads="1"/>
          </p:cNvPicPr>
          <p:nvPr/>
        </p:nvPicPr>
        <p:blipFill>
          <a:blip r:embed="rId3" cstate="print"/>
          <a:srcRect/>
          <a:stretch>
            <a:fillRect/>
          </a:stretch>
        </p:blipFill>
        <p:spPr bwMode="auto">
          <a:xfrm>
            <a:off x="4500563" y="2133600"/>
            <a:ext cx="4643437" cy="3482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619250" y="333375"/>
            <a:ext cx="5832475" cy="898525"/>
          </a:xfrm>
        </p:spPr>
        <p:txBody>
          <a:bodyPr/>
          <a:lstStyle/>
          <a:p>
            <a:pPr eaLnBrk="1" hangingPunct="1">
              <a:defRPr/>
            </a:pPr>
            <a:r>
              <a:rPr lang="zh-CN" altLang="en-US" sz="3600" smtClean="0">
                <a:solidFill>
                  <a:srgbClr val="000066"/>
                </a:solidFill>
                <a:latin typeface="黑体" pitchFamily="49" charset="-122"/>
                <a:ea typeface="黑体" pitchFamily="49" charset="-122"/>
              </a:rPr>
              <a:t>实例</a:t>
            </a:r>
            <a:r>
              <a:rPr lang="en-US" altLang="zh-CN" sz="3600" smtClean="0">
                <a:solidFill>
                  <a:srgbClr val="000066"/>
                </a:solidFill>
                <a:latin typeface="黑体" pitchFamily="49" charset="-122"/>
                <a:ea typeface="黑体" pitchFamily="49" charset="-122"/>
              </a:rPr>
              <a:t>4</a:t>
            </a:r>
            <a:r>
              <a:rPr lang="zh-CN" altLang="en-US" sz="3600" smtClean="0">
                <a:solidFill>
                  <a:srgbClr val="000066"/>
                </a:solidFill>
                <a:latin typeface="黑体" pitchFamily="49" charset="-122"/>
                <a:ea typeface="黑体" pitchFamily="49" charset="-122"/>
              </a:rPr>
              <a:t>：智能监控系统</a:t>
            </a:r>
          </a:p>
        </p:txBody>
      </p:sp>
      <p:pic>
        <p:nvPicPr>
          <p:cNvPr id="98307" name="Picture 3" descr="200881310440569"/>
          <p:cNvPicPr>
            <a:picLocks noChangeAspect="1" noChangeArrowheads="1"/>
          </p:cNvPicPr>
          <p:nvPr/>
        </p:nvPicPr>
        <p:blipFill>
          <a:blip r:embed="rId2" cstate="print"/>
          <a:srcRect/>
          <a:stretch>
            <a:fillRect/>
          </a:stretch>
        </p:blipFill>
        <p:spPr bwMode="auto">
          <a:xfrm>
            <a:off x="4500563" y="2924175"/>
            <a:ext cx="3492500" cy="3779838"/>
          </a:xfrm>
          <a:prstGeom prst="rect">
            <a:avLst/>
          </a:prstGeom>
          <a:noFill/>
          <a:ln w="9525">
            <a:noFill/>
            <a:miter lim="800000"/>
            <a:headEnd/>
            <a:tailEnd/>
          </a:ln>
        </p:spPr>
      </p:pic>
      <p:pic>
        <p:nvPicPr>
          <p:cNvPr id="98308" name="Picture 4" descr="无标题"/>
          <p:cNvPicPr>
            <a:picLocks noChangeAspect="1" noChangeArrowheads="1"/>
          </p:cNvPicPr>
          <p:nvPr/>
        </p:nvPicPr>
        <p:blipFill>
          <a:blip r:embed="rId3" cstate="print"/>
          <a:srcRect/>
          <a:stretch>
            <a:fillRect/>
          </a:stretch>
        </p:blipFill>
        <p:spPr bwMode="auto">
          <a:xfrm>
            <a:off x="539750" y="1268413"/>
            <a:ext cx="3640138" cy="5399087"/>
          </a:xfrm>
          <a:prstGeom prst="rect">
            <a:avLst/>
          </a:prstGeom>
          <a:noFill/>
          <a:ln w="9525">
            <a:noFill/>
            <a:miter lim="800000"/>
            <a:headEnd/>
            <a:tailEnd/>
          </a:ln>
        </p:spPr>
      </p:pic>
      <p:pic>
        <p:nvPicPr>
          <p:cNvPr id="98309" name="Picture 5" descr="zhinengjiankongfangan_clip_image010"/>
          <p:cNvPicPr>
            <a:picLocks noChangeAspect="1" noChangeArrowheads="1"/>
          </p:cNvPicPr>
          <p:nvPr/>
        </p:nvPicPr>
        <p:blipFill>
          <a:blip r:embed="rId4" cstate="print"/>
          <a:srcRect/>
          <a:stretch>
            <a:fillRect/>
          </a:stretch>
        </p:blipFill>
        <p:spPr bwMode="auto">
          <a:xfrm>
            <a:off x="4500563" y="1341438"/>
            <a:ext cx="3492500" cy="26193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258888" y="476250"/>
            <a:ext cx="6697662" cy="819150"/>
          </a:xfrm>
        </p:spPr>
        <p:txBody>
          <a:bodyPr/>
          <a:lstStyle/>
          <a:p>
            <a:pPr eaLnBrk="1" hangingPunct="1">
              <a:defRPr/>
            </a:pPr>
            <a:r>
              <a:rPr lang="zh-CN" altLang="en-US" sz="3600" smtClean="0">
                <a:solidFill>
                  <a:srgbClr val="000066"/>
                </a:solidFill>
                <a:latin typeface="Times New Roman" pitchFamily="18" charset="0"/>
                <a:ea typeface="黑体" pitchFamily="49" charset="-122"/>
              </a:rPr>
              <a:t>实例</a:t>
            </a:r>
            <a:r>
              <a:rPr lang="en-US" altLang="zh-CN" sz="3600" smtClean="0">
                <a:solidFill>
                  <a:srgbClr val="000066"/>
                </a:solidFill>
                <a:latin typeface="Times New Roman" pitchFamily="18" charset="0"/>
                <a:ea typeface="黑体" pitchFamily="49" charset="-122"/>
              </a:rPr>
              <a:t>5</a:t>
            </a:r>
            <a:r>
              <a:rPr lang="zh-CN" altLang="en-US" sz="3600" smtClean="0">
                <a:solidFill>
                  <a:srgbClr val="000066"/>
                </a:solidFill>
                <a:latin typeface="Times New Roman" pitchFamily="18" charset="0"/>
                <a:ea typeface="黑体" pitchFamily="49" charset="-122"/>
              </a:rPr>
              <a:t>： </a:t>
            </a:r>
            <a:r>
              <a:rPr lang="en-US" altLang="zh-CN" sz="3600" smtClean="0">
                <a:solidFill>
                  <a:srgbClr val="000066"/>
                </a:solidFill>
                <a:latin typeface="Times New Roman" pitchFamily="18" charset="0"/>
                <a:ea typeface="黑体" pitchFamily="49" charset="-122"/>
              </a:rPr>
              <a:t>Viz|Arena</a:t>
            </a:r>
            <a:r>
              <a:rPr lang="zh-CN" altLang="en-US" sz="3600" smtClean="0">
                <a:solidFill>
                  <a:srgbClr val="000066"/>
                </a:solidFill>
                <a:latin typeface="Times New Roman" pitchFamily="18" charset="0"/>
                <a:ea typeface="黑体" pitchFamily="49" charset="-122"/>
              </a:rPr>
              <a:t>电视直播系统</a:t>
            </a:r>
            <a:r>
              <a:rPr lang="zh-CN" altLang="en-US" sz="3600" smtClean="0">
                <a:solidFill>
                  <a:srgbClr val="000066"/>
                </a:solidFill>
              </a:rPr>
              <a:t> </a:t>
            </a:r>
          </a:p>
        </p:txBody>
      </p:sp>
      <p:pic>
        <p:nvPicPr>
          <p:cNvPr id="99331" name="Picture 3" descr="%5Bwallcoo"/>
          <p:cNvPicPr>
            <a:picLocks noChangeAspect="1" noChangeArrowheads="1"/>
          </p:cNvPicPr>
          <p:nvPr/>
        </p:nvPicPr>
        <p:blipFill>
          <a:blip r:embed="rId2" cstate="print"/>
          <a:srcRect/>
          <a:stretch>
            <a:fillRect/>
          </a:stretch>
        </p:blipFill>
        <p:spPr bwMode="auto">
          <a:xfrm>
            <a:off x="1593850" y="4622800"/>
            <a:ext cx="2794000" cy="2235200"/>
          </a:xfrm>
          <a:prstGeom prst="rect">
            <a:avLst/>
          </a:prstGeom>
          <a:noFill/>
          <a:ln w="9525">
            <a:noFill/>
            <a:miter lim="800000"/>
            <a:headEnd/>
            <a:tailEnd/>
          </a:ln>
        </p:spPr>
      </p:pic>
      <p:pic>
        <p:nvPicPr>
          <p:cNvPr id="99332" name="Picture 4" descr="whdgsjb-cg0620010"/>
          <p:cNvPicPr>
            <a:picLocks noChangeAspect="1" noChangeArrowheads="1"/>
          </p:cNvPicPr>
          <p:nvPr/>
        </p:nvPicPr>
        <p:blipFill>
          <a:blip r:embed="rId3" cstate="print"/>
          <a:srcRect/>
          <a:stretch>
            <a:fillRect/>
          </a:stretch>
        </p:blipFill>
        <p:spPr bwMode="auto">
          <a:xfrm>
            <a:off x="5076825" y="1412875"/>
            <a:ext cx="2916238" cy="1930400"/>
          </a:xfrm>
          <a:prstGeom prst="rect">
            <a:avLst/>
          </a:prstGeom>
          <a:noFill/>
          <a:ln w="9525">
            <a:noFill/>
            <a:miter lim="800000"/>
            <a:headEnd/>
            <a:tailEnd/>
          </a:ln>
        </p:spPr>
      </p:pic>
      <p:pic>
        <p:nvPicPr>
          <p:cNvPr id="99333" name="Picture 5" descr="%5Bwallcoo"/>
          <p:cNvPicPr>
            <a:picLocks noChangeAspect="1" noChangeArrowheads="1"/>
          </p:cNvPicPr>
          <p:nvPr/>
        </p:nvPicPr>
        <p:blipFill>
          <a:blip r:embed="rId4" cstate="print"/>
          <a:srcRect/>
          <a:stretch>
            <a:fillRect/>
          </a:stretch>
        </p:blipFill>
        <p:spPr bwMode="auto">
          <a:xfrm>
            <a:off x="4838700" y="4556125"/>
            <a:ext cx="2879725" cy="2301875"/>
          </a:xfrm>
          <a:prstGeom prst="rect">
            <a:avLst/>
          </a:prstGeom>
          <a:noFill/>
          <a:ln w="9525">
            <a:noFill/>
            <a:miter lim="800000"/>
            <a:headEnd/>
            <a:tailEnd/>
          </a:ln>
        </p:spPr>
      </p:pic>
      <p:pic>
        <p:nvPicPr>
          <p:cNvPr id="99334" name="Picture 6" descr="%5Bwallcoo"/>
          <p:cNvPicPr>
            <a:picLocks noChangeAspect="1" noChangeArrowheads="1"/>
          </p:cNvPicPr>
          <p:nvPr/>
        </p:nvPicPr>
        <p:blipFill>
          <a:blip r:embed="rId5" cstate="print"/>
          <a:srcRect/>
          <a:stretch>
            <a:fillRect/>
          </a:stretch>
        </p:blipFill>
        <p:spPr bwMode="auto">
          <a:xfrm>
            <a:off x="5940425" y="3141663"/>
            <a:ext cx="2519363" cy="2016125"/>
          </a:xfrm>
          <a:prstGeom prst="rect">
            <a:avLst/>
          </a:prstGeom>
          <a:noFill/>
          <a:ln w="9525">
            <a:noFill/>
            <a:miter lim="800000"/>
            <a:headEnd/>
            <a:tailEnd/>
          </a:ln>
        </p:spPr>
      </p:pic>
      <p:pic>
        <p:nvPicPr>
          <p:cNvPr id="99335" name="Picture 7" descr="%5Bwallcoo"/>
          <p:cNvPicPr>
            <a:picLocks noChangeAspect="1" noChangeArrowheads="1"/>
          </p:cNvPicPr>
          <p:nvPr/>
        </p:nvPicPr>
        <p:blipFill>
          <a:blip r:embed="rId6" cstate="print"/>
          <a:srcRect/>
          <a:stretch>
            <a:fillRect/>
          </a:stretch>
        </p:blipFill>
        <p:spPr bwMode="auto">
          <a:xfrm>
            <a:off x="250825" y="2997200"/>
            <a:ext cx="2614613" cy="2092325"/>
          </a:xfrm>
          <a:prstGeom prst="rect">
            <a:avLst/>
          </a:prstGeom>
          <a:noFill/>
          <a:ln w="9525">
            <a:noFill/>
            <a:miter lim="800000"/>
            <a:headEnd/>
            <a:tailEnd/>
          </a:ln>
        </p:spPr>
      </p:pic>
      <p:pic>
        <p:nvPicPr>
          <p:cNvPr id="99336" name="Picture 8" descr="%5Bwallcoo"/>
          <p:cNvPicPr>
            <a:picLocks noChangeAspect="1" noChangeArrowheads="1"/>
          </p:cNvPicPr>
          <p:nvPr/>
        </p:nvPicPr>
        <p:blipFill>
          <a:blip r:embed="rId7" cstate="print"/>
          <a:srcRect/>
          <a:stretch>
            <a:fillRect/>
          </a:stretch>
        </p:blipFill>
        <p:spPr bwMode="auto">
          <a:xfrm>
            <a:off x="1403350" y="1484313"/>
            <a:ext cx="2520950" cy="2016125"/>
          </a:xfrm>
          <a:prstGeom prst="rect">
            <a:avLst/>
          </a:prstGeom>
          <a:noFill/>
          <a:ln w="9525">
            <a:noFill/>
            <a:miter lim="800000"/>
            <a:headEnd/>
            <a:tailEnd/>
          </a:ln>
        </p:spPr>
      </p:pic>
      <p:pic>
        <p:nvPicPr>
          <p:cNvPr id="99337" name="Picture 9" descr="10260687_939664"/>
          <p:cNvPicPr>
            <a:picLocks noChangeAspect="1" noChangeArrowheads="1"/>
          </p:cNvPicPr>
          <p:nvPr/>
        </p:nvPicPr>
        <p:blipFill>
          <a:blip r:embed="rId8" cstate="print"/>
          <a:srcRect/>
          <a:stretch>
            <a:fillRect/>
          </a:stretch>
        </p:blipFill>
        <p:spPr bwMode="auto">
          <a:xfrm>
            <a:off x="3708400" y="2781300"/>
            <a:ext cx="1649413" cy="2209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68313" y="1052513"/>
            <a:ext cx="6445250" cy="641350"/>
          </a:xfrm>
        </p:spPr>
        <p:txBody>
          <a:bodyPr/>
          <a:lstStyle/>
          <a:p>
            <a:pPr eaLnBrk="1" hangingPunct="1">
              <a:defRPr/>
            </a:pPr>
            <a:r>
              <a:rPr lang="en-US" altLang="zh-CN" sz="3600" smtClean="0">
                <a:solidFill>
                  <a:srgbClr val="800000"/>
                </a:solidFill>
                <a:latin typeface="黑体" pitchFamily="49" charset="-122"/>
                <a:ea typeface="黑体" pitchFamily="49" charset="-122"/>
              </a:rPr>
              <a:t>9.5.2 </a:t>
            </a:r>
            <a:r>
              <a:rPr lang="zh-CN" altLang="en-US" sz="3600" smtClean="0">
                <a:solidFill>
                  <a:srgbClr val="800000"/>
                </a:solidFill>
                <a:latin typeface="黑体" pitchFamily="49" charset="-122"/>
                <a:ea typeface="黑体" pitchFamily="49" charset="-122"/>
              </a:rPr>
              <a:t>目标跟踪问题的描述</a:t>
            </a:r>
          </a:p>
        </p:txBody>
      </p:sp>
      <p:sp>
        <p:nvSpPr>
          <p:cNvPr id="100355" name="Rectangle 3"/>
          <p:cNvSpPr>
            <a:spLocks noGrp="1" noChangeArrowheads="1"/>
          </p:cNvSpPr>
          <p:nvPr>
            <p:ph type="body" idx="1"/>
          </p:nvPr>
        </p:nvSpPr>
        <p:spPr>
          <a:xfrm>
            <a:off x="395288" y="2205038"/>
            <a:ext cx="8089900" cy="3416300"/>
          </a:xfrm>
        </p:spPr>
        <p:txBody>
          <a:bodyPr/>
          <a:lstStyle/>
          <a:p>
            <a:pPr eaLnBrk="1" hangingPunct="1">
              <a:lnSpc>
                <a:spcPct val="120000"/>
              </a:lnSpc>
              <a:buClr>
                <a:srgbClr val="D60093"/>
              </a:buClr>
              <a:buSzPct val="90000"/>
              <a:buFont typeface="Wingdings" pitchFamily="2" charset="2"/>
              <a:buChar char="Ø"/>
            </a:pPr>
            <a:r>
              <a:rPr lang="zh-CN" altLang="en-US" sz="2800" smtClean="0">
                <a:latin typeface="黑体" pitchFamily="49" charset="-122"/>
                <a:ea typeface="黑体" pitchFamily="49" charset="-122"/>
              </a:rPr>
              <a:t>怎样表示（</a:t>
            </a:r>
            <a:r>
              <a:rPr lang="en-US" altLang="zh-CN" sz="2800" smtClean="0">
                <a:latin typeface="黑体" pitchFamily="49" charset="-122"/>
                <a:ea typeface="黑体" pitchFamily="49" charset="-122"/>
              </a:rPr>
              <a:t>Representation</a:t>
            </a:r>
            <a:r>
              <a:rPr lang="zh-CN" altLang="en-US" sz="2800" smtClean="0">
                <a:latin typeface="黑体" pitchFamily="49" charset="-122"/>
                <a:ea typeface="黑体" pitchFamily="49" charset="-122"/>
              </a:rPr>
              <a:t>）被跟踪的目标？</a:t>
            </a:r>
          </a:p>
          <a:p>
            <a:pPr eaLnBrk="1" hangingPunct="1">
              <a:lnSpc>
                <a:spcPct val="120000"/>
              </a:lnSpc>
              <a:buClr>
                <a:srgbClr val="D60093"/>
              </a:buClr>
              <a:buSzPct val="90000"/>
              <a:buFont typeface="Wingdings" pitchFamily="2" charset="2"/>
              <a:buChar char="Ø"/>
            </a:pPr>
            <a:r>
              <a:rPr lang="zh-CN" altLang="en-US" sz="2800" smtClean="0">
                <a:latin typeface="黑体" pitchFamily="49" charset="-122"/>
                <a:ea typeface="黑体" pitchFamily="49" charset="-122"/>
              </a:rPr>
              <a:t>选择哪些特征（</a:t>
            </a:r>
            <a:r>
              <a:rPr lang="en-US" altLang="zh-CN" sz="2800" smtClean="0">
                <a:latin typeface="黑体" pitchFamily="49" charset="-122"/>
                <a:ea typeface="黑体" pitchFamily="49" charset="-122"/>
              </a:rPr>
              <a:t>Feature</a:t>
            </a:r>
            <a:r>
              <a:rPr lang="zh-CN" altLang="en-US" sz="2800" smtClean="0">
                <a:latin typeface="黑体" pitchFamily="49" charset="-122"/>
                <a:ea typeface="黑体" pitchFamily="49" charset="-122"/>
              </a:rPr>
              <a:t>）作为跟踪输入？</a:t>
            </a:r>
          </a:p>
          <a:p>
            <a:pPr eaLnBrk="1" hangingPunct="1">
              <a:lnSpc>
                <a:spcPct val="120000"/>
              </a:lnSpc>
              <a:buClr>
                <a:srgbClr val="D60093"/>
              </a:buClr>
              <a:buSzPct val="90000"/>
              <a:buFont typeface="Wingdings" pitchFamily="2" charset="2"/>
              <a:buChar char="Ø"/>
            </a:pPr>
            <a:r>
              <a:rPr lang="zh-CN" altLang="en-US" sz="2800" smtClean="0">
                <a:latin typeface="黑体" pitchFamily="49" charset="-122"/>
                <a:ea typeface="黑体" pitchFamily="49" charset="-122"/>
              </a:rPr>
              <a:t>使用什么模型（</a:t>
            </a:r>
            <a:r>
              <a:rPr lang="en-US" altLang="zh-CN" sz="2800" smtClean="0">
                <a:latin typeface="黑体" pitchFamily="49" charset="-122"/>
                <a:ea typeface="黑体" pitchFamily="49" charset="-122"/>
              </a:rPr>
              <a:t>Model</a:t>
            </a:r>
            <a:r>
              <a:rPr lang="zh-CN" altLang="en-US" sz="2800" smtClean="0">
                <a:latin typeface="黑体" pitchFamily="49" charset="-122"/>
                <a:ea typeface="黑体" pitchFamily="49" charset="-122"/>
              </a:rPr>
              <a:t>）对目标的运动、特征及形状进行跟踪？ </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0825" y="836613"/>
            <a:ext cx="6538913" cy="619125"/>
          </a:xfrm>
        </p:spPr>
        <p:txBody>
          <a:bodyPr/>
          <a:lstStyle/>
          <a:p>
            <a:pPr eaLnBrk="1" hangingPunct="1">
              <a:defRPr/>
            </a:pPr>
            <a:r>
              <a:rPr lang="en-US" altLang="zh-CN" sz="3200" smtClean="0">
                <a:solidFill>
                  <a:srgbClr val="009900"/>
                </a:solidFill>
                <a:latin typeface="黑体" pitchFamily="49" charset="-122"/>
                <a:ea typeface="黑体" pitchFamily="49" charset="-122"/>
              </a:rPr>
              <a:t>⑴</a:t>
            </a:r>
            <a:r>
              <a:rPr lang="zh-CN" altLang="en-US" sz="3200" smtClean="0">
                <a:solidFill>
                  <a:srgbClr val="009900"/>
                </a:solidFill>
                <a:latin typeface="黑体" pitchFamily="49" charset="-122"/>
                <a:ea typeface="黑体" pitchFamily="49" charset="-122"/>
              </a:rPr>
              <a:t>、目标跟踪的表示方法：</a:t>
            </a:r>
          </a:p>
        </p:txBody>
      </p:sp>
      <p:pic>
        <p:nvPicPr>
          <p:cNvPr id="101379" name="Picture 3"/>
          <p:cNvPicPr>
            <a:picLocks noChangeAspect="1" noChangeArrowheads="1"/>
          </p:cNvPicPr>
          <p:nvPr/>
        </p:nvPicPr>
        <p:blipFill>
          <a:blip r:embed="rId2" cstate="print"/>
          <a:srcRect/>
          <a:stretch>
            <a:fillRect/>
          </a:stretch>
        </p:blipFill>
        <p:spPr bwMode="auto">
          <a:xfrm>
            <a:off x="287338" y="1979613"/>
            <a:ext cx="8640762" cy="2420937"/>
          </a:xfrm>
          <a:prstGeom prst="rect">
            <a:avLst/>
          </a:prstGeom>
          <a:noFill/>
          <a:ln w="9525">
            <a:noFill/>
            <a:round/>
            <a:headEnd/>
            <a:tailEnd/>
          </a:ln>
        </p:spPr>
      </p:pic>
      <p:sp>
        <p:nvSpPr>
          <p:cNvPr id="101380" name="Text Box 4"/>
          <p:cNvSpPr txBox="1">
            <a:spLocks noChangeArrowheads="1"/>
          </p:cNvSpPr>
          <p:nvPr/>
        </p:nvSpPr>
        <p:spPr bwMode="auto">
          <a:xfrm>
            <a:off x="185738" y="4652963"/>
            <a:ext cx="8699500" cy="1128712"/>
          </a:xfrm>
          <a:prstGeom prst="rect">
            <a:avLst/>
          </a:prstGeom>
          <a:noFill/>
          <a:ln w="9525">
            <a:noFill/>
            <a:miter lim="800000"/>
            <a:headEnd/>
            <a:tailEnd/>
          </a:ln>
        </p:spPr>
        <p:txBody>
          <a:bodyPr>
            <a:spAutoFit/>
          </a:bodyPr>
          <a:lstStyle/>
          <a:p>
            <a:pPr latinLnBrk="0"/>
            <a:r>
              <a:rPr kumimoji="0" lang="en-US" altLang="zh-CN" sz="2000"/>
              <a:t>(a)</a:t>
            </a:r>
            <a:r>
              <a:rPr kumimoji="0" lang="zh-CN" altLang="en-US" sz="2000"/>
              <a:t>质心表示，</a:t>
            </a:r>
            <a:r>
              <a:rPr kumimoji="0" lang="en-US" altLang="zh-CN" sz="2000"/>
              <a:t>(b)</a:t>
            </a:r>
            <a:r>
              <a:rPr kumimoji="0" lang="zh-CN" altLang="en-US" sz="2000"/>
              <a:t>特征点集表示，</a:t>
            </a:r>
            <a:r>
              <a:rPr kumimoji="0" lang="en-US" altLang="zh-CN" sz="2000"/>
              <a:t>(c)</a:t>
            </a:r>
            <a:r>
              <a:rPr kumimoji="0" lang="zh-CN" altLang="en-US" sz="2000"/>
              <a:t>矩形框表示，</a:t>
            </a:r>
            <a:r>
              <a:rPr kumimoji="0" lang="en-US" altLang="zh-CN" sz="2000"/>
              <a:t>(d)</a:t>
            </a:r>
            <a:r>
              <a:rPr kumimoji="0" lang="zh-CN" altLang="en-US" sz="2000"/>
              <a:t>椭圆框表示，</a:t>
            </a:r>
            <a:r>
              <a:rPr kumimoji="0" lang="en-US" altLang="zh-CN" sz="2000"/>
              <a:t>(e)</a:t>
            </a:r>
            <a:r>
              <a:rPr kumimoji="0" lang="zh-CN" altLang="en-US" sz="2000"/>
              <a:t>关节模型表示，</a:t>
            </a:r>
            <a:r>
              <a:rPr kumimoji="0" lang="en-US" altLang="zh-CN" sz="2000"/>
              <a:t>(f) </a:t>
            </a:r>
            <a:r>
              <a:rPr kumimoji="0" lang="zh-CN" altLang="en-US" sz="2000"/>
              <a:t>轮廓表示，</a:t>
            </a:r>
            <a:r>
              <a:rPr kumimoji="0" lang="en-US" altLang="zh-CN" sz="2000"/>
              <a:t>(g) </a:t>
            </a:r>
            <a:r>
              <a:rPr kumimoji="0" lang="zh-CN" altLang="en-US" sz="2000"/>
              <a:t>侧影表示，</a:t>
            </a:r>
            <a:r>
              <a:rPr kumimoji="0" lang="en-US" altLang="zh-CN" sz="2000"/>
              <a:t>(h) </a:t>
            </a:r>
            <a:r>
              <a:rPr kumimoji="0" lang="zh-CN" altLang="en-US" sz="2000"/>
              <a:t>骨架模型表示</a:t>
            </a:r>
          </a:p>
          <a:p>
            <a:pPr algn="ctr" latinLnBrk="0"/>
            <a:endParaRPr kumimoji="0" lang="en-US" altLang="zh-CN"/>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xfrm>
            <a:off x="431800" y="765175"/>
            <a:ext cx="6445250" cy="5724525"/>
          </a:xfrm>
        </p:spPr>
        <p:txBody>
          <a:bodyPr/>
          <a:lstStyle/>
          <a:p>
            <a:pPr eaLnBrk="1" hangingPunct="1">
              <a:lnSpc>
                <a:spcPct val="125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点表示：</a:t>
            </a:r>
          </a:p>
          <a:p>
            <a:pPr eaLnBrk="1" hangingPunct="1">
              <a:lnSpc>
                <a:spcPct val="125000"/>
              </a:lnSpc>
              <a:buClr>
                <a:srgbClr val="D60093"/>
              </a:buClr>
              <a:buSzPct val="90000"/>
              <a:buFont typeface="Wingdings" pitchFamily="2" charset="2"/>
              <a:buNone/>
            </a:pPr>
            <a:r>
              <a:rPr lang="zh-CN" altLang="en-US" smtClean="0">
                <a:latin typeface="黑体" pitchFamily="49" charset="-122"/>
                <a:ea typeface="黑体" pitchFamily="49" charset="-122"/>
              </a:rPr>
              <a:t>     </a:t>
            </a:r>
            <a:r>
              <a:rPr lang="zh-CN" altLang="en-US" sz="2400" smtClean="0">
                <a:latin typeface="黑体" pitchFamily="49" charset="-122"/>
                <a:ea typeface="黑体" pitchFamily="49" charset="-122"/>
              </a:rPr>
              <a:t>在图像中用一个点（图</a:t>
            </a:r>
            <a:r>
              <a:rPr lang="en-US" altLang="zh-CN" sz="2400" smtClean="0">
                <a:latin typeface="黑体" pitchFamily="49" charset="-122"/>
                <a:ea typeface="黑体" pitchFamily="49" charset="-122"/>
              </a:rPr>
              <a:t>a</a:t>
            </a:r>
            <a:r>
              <a:rPr lang="zh-CN" altLang="en-US" sz="2400" smtClean="0">
                <a:latin typeface="黑体" pitchFamily="49" charset="-122"/>
                <a:ea typeface="黑体" pitchFamily="49" charset="-122"/>
              </a:rPr>
              <a:t>）或点集（图</a:t>
            </a:r>
            <a:r>
              <a:rPr lang="en-US" altLang="zh-CN" sz="2400" smtClean="0">
                <a:latin typeface="黑体" pitchFamily="49" charset="-122"/>
                <a:ea typeface="黑体" pitchFamily="49" charset="-122"/>
              </a:rPr>
              <a:t>b</a:t>
            </a:r>
            <a:r>
              <a:rPr lang="zh-CN" altLang="en-US" sz="2400" smtClean="0">
                <a:latin typeface="黑体" pitchFamily="49" charset="-122"/>
                <a:ea typeface="黑体" pitchFamily="49" charset="-122"/>
              </a:rPr>
              <a:t>）来表示被跟踪目标，这些点一般取为目标的质心、角点等。这种表示方式通常使用在目标区域相对整个图像比较小或者目标为只有几个到十几个像素的点目标的情况下。</a:t>
            </a:r>
          </a:p>
          <a:p>
            <a:pPr eaLnBrk="1" hangingPunct="1">
              <a:lnSpc>
                <a:spcPct val="125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基本几何形状表示：</a:t>
            </a:r>
          </a:p>
          <a:p>
            <a:pPr eaLnBrk="1" hangingPunct="1">
              <a:lnSpc>
                <a:spcPct val="125000"/>
              </a:lnSpc>
              <a:buClr>
                <a:srgbClr val="D60093"/>
              </a:buClr>
              <a:buSzPct val="90000"/>
              <a:buFont typeface="Wingdings" pitchFamily="2" charset="2"/>
              <a:buNone/>
            </a:pPr>
            <a:r>
              <a:rPr lang="zh-CN" altLang="en-US" smtClean="0">
                <a:latin typeface="黑体" pitchFamily="49" charset="-122"/>
                <a:ea typeface="黑体" pitchFamily="49" charset="-122"/>
              </a:rPr>
              <a:t>     </a:t>
            </a:r>
            <a:r>
              <a:rPr lang="zh-CN" altLang="en-US" sz="2400" smtClean="0">
                <a:latin typeface="黑体" pitchFamily="49" charset="-122"/>
                <a:ea typeface="黑体" pitchFamily="49" charset="-122"/>
              </a:rPr>
              <a:t>目标被表示为一个矩形区域（图</a:t>
            </a:r>
            <a:r>
              <a:rPr lang="en-US" altLang="zh-CN" sz="2400" smtClean="0">
                <a:latin typeface="黑体" pitchFamily="49" charset="-122"/>
                <a:ea typeface="黑体" pitchFamily="49" charset="-122"/>
              </a:rPr>
              <a:t>c</a:t>
            </a:r>
            <a:r>
              <a:rPr lang="zh-CN" altLang="en-US" sz="2400" smtClean="0">
                <a:latin typeface="黑体" pitchFamily="49" charset="-122"/>
                <a:ea typeface="黑体" pitchFamily="49" charset="-122"/>
              </a:rPr>
              <a:t>）或椭圆区域（图</a:t>
            </a:r>
            <a:r>
              <a:rPr lang="en-US" altLang="zh-CN" sz="2400" smtClean="0">
                <a:latin typeface="黑体" pitchFamily="49" charset="-122"/>
                <a:ea typeface="黑体" pitchFamily="49" charset="-122"/>
              </a:rPr>
              <a:t>d</a:t>
            </a:r>
            <a:r>
              <a:rPr lang="zh-CN" altLang="en-US" sz="2400" smtClean="0">
                <a:latin typeface="黑体" pitchFamily="49" charset="-122"/>
                <a:ea typeface="黑体" pitchFamily="49" charset="-122"/>
              </a:rPr>
              <a:t>），这种表示法可以描述目标的平移、仿射变换或者投影变换，并且对刚体和非刚体目标都可以表示。</a:t>
            </a:r>
          </a:p>
        </p:txBody>
      </p:sp>
      <p:pic>
        <p:nvPicPr>
          <p:cNvPr id="102403" name="Picture 4"/>
          <p:cNvPicPr>
            <a:picLocks noChangeAspect="1" noChangeArrowheads="1"/>
          </p:cNvPicPr>
          <p:nvPr/>
        </p:nvPicPr>
        <p:blipFill>
          <a:blip r:embed="rId2" cstate="print"/>
          <a:srcRect r="73177"/>
          <a:stretch>
            <a:fillRect/>
          </a:stretch>
        </p:blipFill>
        <p:spPr bwMode="auto">
          <a:xfrm>
            <a:off x="6826250" y="908050"/>
            <a:ext cx="2317750" cy="2420938"/>
          </a:xfrm>
          <a:prstGeom prst="rect">
            <a:avLst/>
          </a:prstGeom>
          <a:noFill/>
          <a:ln w="9525">
            <a:noFill/>
            <a:round/>
            <a:headEnd/>
            <a:tailEnd/>
          </a:ln>
        </p:spPr>
      </p:pic>
      <p:pic>
        <p:nvPicPr>
          <p:cNvPr id="102404" name="Picture 5"/>
          <p:cNvPicPr>
            <a:picLocks noChangeAspect="1" noChangeArrowheads="1"/>
          </p:cNvPicPr>
          <p:nvPr/>
        </p:nvPicPr>
        <p:blipFill>
          <a:blip r:embed="rId2" cstate="print"/>
          <a:srcRect l="26015" r="47548"/>
          <a:stretch>
            <a:fillRect/>
          </a:stretch>
        </p:blipFill>
        <p:spPr bwMode="auto">
          <a:xfrm>
            <a:off x="6859588" y="3762375"/>
            <a:ext cx="2284412" cy="2420938"/>
          </a:xfrm>
          <a:prstGeom prst="rect">
            <a:avLst/>
          </a:prstGeom>
          <a:noFill/>
          <a:ln w="9525">
            <a:noFill/>
            <a:round/>
            <a:headEnd/>
            <a:tailEnd/>
          </a:ln>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body" idx="1"/>
          </p:nvPr>
        </p:nvSpPr>
        <p:spPr>
          <a:xfrm>
            <a:off x="250825" y="620713"/>
            <a:ext cx="6913563" cy="6048375"/>
          </a:xfrm>
        </p:spPr>
        <p:txBody>
          <a:bodyPr/>
          <a:lstStyle/>
          <a:p>
            <a:pPr eaLnBrk="1" hangingPunct="1">
              <a:lnSpc>
                <a:spcPct val="120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关节模型表示：</a:t>
            </a:r>
          </a:p>
          <a:p>
            <a:pPr eaLnBrk="1" hangingPunct="1">
              <a:lnSpc>
                <a:spcPct val="120000"/>
              </a:lnSpc>
              <a:buClr>
                <a:srgbClr val="D60093"/>
              </a:buClr>
              <a:buSzPct val="90000"/>
              <a:buFont typeface="Wingdings" pitchFamily="2" charset="2"/>
              <a:buNone/>
            </a:pPr>
            <a:r>
              <a:rPr lang="zh-CN" altLang="en-US" smtClean="0">
                <a:latin typeface="黑体" pitchFamily="49" charset="-122"/>
                <a:ea typeface="黑体" pitchFamily="49" charset="-122"/>
              </a:rPr>
              <a:t>     </a:t>
            </a:r>
            <a:r>
              <a:rPr lang="zh-CN" altLang="en-US" sz="2400" smtClean="0">
                <a:latin typeface="黑体" pitchFamily="49" charset="-122"/>
                <a:ea typeface="黑体" pitchFamily="49" charset="-122"/>
              </a:rPr>
              <a:t>当目标可以认为是由各个部位通过结点衔接到一起的时候，就可以用关节模型来表示（图</a:t>
            </a:r>
            <a:r>
              <a:rPr lang="en-US" altLang="zh-CN" sz="2400" smtClean="0">
                <a:latin typeface="黑体" pitchFamily="49" charset="-122"/>
                <a:ea typeface="黑体" pitchFamily="49" charset="-122"/>
              </a:rPr>
              <a:t>e</a:t>
            </a:r>
            <a:r>
              <a:rPr lang="zh-CN" altLang="en-US" sz="2400" smtClean="0">
                <a:latin typeface="黑体" pitchFamily="49" charset="-122"/>
                <a:ea typeface="黑体" pitchFamily="49" charset="-122"/>
              </a:rPr>
              <a:t>），而各个部位则可以用几何形状来表示。</a:t>
            </a:r>
          </a:p>
          <a:p>
            <a:pPr eaLnBrk="1" hangingPunct="1">
              <a:lnSpc>
                <a:spcPct val="120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轮廓表示：</a:t>
            </a:r>
          </a:p>
          <a:p>
            <a:pPr eaLnBrk="1" hangingPunct="1">
              <a:lnSpc>
                <a:spcPct val="120000"/>
              </a:lnSpc>
              <a:buClr>
                <a:srgbClr val="D60093"/>
              </a:buClr>
              <a:buSzPct val="90000"/>
              <a:buFont typeface="Wingdings" pitchFamily="2" charset="2"/>
              <a:buNone/>
            </a:pPr>
            <a:r>
              <a:rPr lang="zh-CN" altLang="en-US" smtClean="0">
                <a:latin typeface="黑体" pitchFamily="49" charset="-122"/>
                <a:ea typeface="黑体" pitchFamily="49" charset="-122"/>
              </a:rPr>
              <a:t>    </a:t>
            </a:r>
            <a:r>
              <a:rPr lang="zh-CN" altLang="en-US" sz="2400" smtClean="0">
                <a:latin typeface="黑体" pitchFamily="49" charset="-122"/>
                <a:ea typeface="黑体" pitchFamily="49" charset="-122"/>
              </a:rPr>
              <a:t>目标的外边界称为轮廓（图</a:t>
            </a:r>
            <a:r>
              <a:rPr lang="en-US" altLang="zh-CN" sz="2400" smtClean="0">
                <a:latin typeface="黑体" pitchFamily="49" charset="-122"/>
                <a:ea typeface="黑体" pitchFamily="49" charset="-122"/>
              </a:rPr>
              <a:t>f</a:t>
            </a:r>
            <a:r>
              <a:rPr lang="zh-CN" altLang="en-US" sz="2400" smtClean="0">
                <a:latin typeface="黑体" pitchFamily="49" charset="-122"/>
                <a:ea typeface="黑体" pitchFamily="49" charset="-122"/>
              </a:rPr>
              <a:t>），而轮廓内的区域被称为侧影（图</a:t>
            </a:r>
            <a:r>
              <a:rPr lang="en-US" altLang="zh-CN" sz="2400" smtClean="0">
                <a:latin typeface="黑体" pitchFamily="49" charset="-122"/>
                <a:ea typeface="黑体" pitchFamily="49" charset="-122"/>
              </a:rPr>
              <a:t>g</a:t>
            </a:r>
            <a:r>
              <a:rPr lang="zh-CN" altLang="en-US" sz="2400" smtClean="0">
                <a:latin typeface="黑体" pitchFamily="49" charset="-122"/>
                <a:ea typeface="黑体" pitchFamily="49" charset="-122"/>
              </a:rPr>
              <a:t>），它们都可以用来表示复杂的非刚体目标 。</a:t>
            </a:r>
          </a:p>
          <a:p>
            <a:pPr eaLnBrk="1" hangingPunct="1">
              <a:lnSpc>
                <a:spcPct val="120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骨架模型表示：</a:t>
            </a:r>
          </a:p>
          <a:p>
            <a:pPr eaLnBrk="1" hangingPunct="1">
              <a:lnSpc>
                <a:spcPct val="120000"/>
              </a:lnSpc>
              <a:buClr>
                <a:srgbClr val="D60093"/>
              </a:buClr>
              <a:buSzPct val="90000"/>
              <a:buFont typeface="Wingdings" pitchFamily="2" charset="2"/>
              <a:buNone/>
            </a:pPr>
            <a:r>
              <a:rPr lang="zh-CN" altLang="en-US" sz="2100" smtClean="0">
                <a:latin typeface="黑体" pitchFamily="49" charset="-122"/>
                <a:ea typeface="黑体" pitchFamily="49" charset="-122"/>
              </a:rPr>
              <a:t>     </a:t>
            </a:r>
            <a:r>
              <a:rPr lang="zh-CN" altLang="en-US" sz="2400" smtClean="0">
                <a:latin typeface="黑体" pitchFamily="49" charset="-122"/>
                <a:ea typeface="黑体" pitchFamily="49" charset="-122"/>
              </a:rPr>
              <a:t>目标骨架（图</a:t>
            </a:r>
            <a:r>
              <a:rPr lang="en-US" altLang="zh-CN" sz="2400" smtClean="0">
                <a:latin typeface="黑体" pitchFamily="49" charset="-122"/>
                <a:ea typeface="黑体" pitchFamily="49" charset="-122"/>
              </a:rPr>
              <a:t>h</a:t>
            </a:r>
            <a:r>
              <a:rPr lang="zh-CN" altLang="en-US" sz="2400" smtClean="0">
                <a:latin typeface="黑体" pitchFamily="49" charset="-122"/>
                <a:ea typeface="黑体" pitchFamily="49" charset="-122"/>
              </a:rPr>
              <a:t>）可以通过对侧影的中轴变换得到。骨架模型通常可以表示关节模型目标和非刚体目标。</a:t>
            </a:r>
          </a:p>
        </p:txBody>
      </p:sp>
      <p:pic>
        <p:nvPicPr>
          <p:cNvPr id="103427" name="Picture 4"/>
          <p:cNvPicPr>
            <a:picLocks noChangeAspect="1" noChangeArrowheads="1"/>
          </p:cNvPicPr>
          <p:nvPr/>
        </p:nvPicPr>
        <p:blipFill>
          <a:blip r:embed="rId2" cstate="print"/>
          <a:srcRect l="51515" r="35826"/>
          <a:stretch>
            <a:fillRect/>
          </a:stretch>
        </p:blipFill>
        <p:spPr bwMode="auto">
          <a:xfrm>
            <a:off x="7667625" y="188913"/>
            <a:ext cx="1093788" cy="2420937"/>
          </a:xfrm>
          <a:prstGeom prst="rect">
            <a:avLst/>
          </a:prstGeom>
          <a:noFill/>
          <a:ln w="9525">
            <a:noFill/>
            <a:round/>
            <a:headEnd/>
            <a:tailEnd/>
          </a:ln>
        </p:spPr>
      </p:pic>
      <p:pic>
        <p:nvPicPr>
          <p:cNvPr id="103428" name="Picture 5"/>
          <p:cNvPicPr>
            <a:picLocks noChangeAspect="1" noChangeArrowheads="1"/>
          </p:cNvPicPr>
          <p:nvPr/>
        </p:nvPicPr>
        <p:blipFill>
          <a:blip r:embed="rId2" cstate="print"/>
          <a:srcRect l="64265" r="11594"/>
          <a:stretch>
            <a:fillRect/>
          </a:stretch>
        </p:blipFill>
        <p:spPr bwMode="auto">
          <a:xfrm>
            <a:off x="7058025" y="2349500"/>
            <a:ext cx="2085975" cy="2420938"/>
          </a:xfrm>
          <a:prstGeom prst="rect">
            <a:avLst/>
          </a:prstGeom>
          <a:noFill/>
          <a:ln w="9525">
            <a:noFill/>
            <a:round/>
            <a:headEnd/>
            <a:tailEnd/>
          </a:ln>
        </p:spPr>
      </p:pic>
      <p:pic>
        <p:nvPicPr>
          <p:cNvPr id="103429" name="Picture 6"/>
          <p:cNvPicPr>
            <a:picLocks noChangeAspect="1" noChangeArrowheads="1"/>
          </p:cNvPicPr>
          <p:nvPr/>
        </p:nvPicPr>
        <p:blipFill>
          <a:blip r:embed="rId2" cstate="print"/>
          <a:srcRect l="89381" b="13902"/>
          <a:stretch>
            <a:fillRect/>
          </a:stretch>
        </p:blipFill>
        <p:spPr bwMode="auto">
          <a:xfrm>
            <a:off x="7740650" y="4652963"/>
            <a:ext cx="917575" cy="2084387"/>
          </a:xfrm>
          <a:prstGeom prst="rect">
            <a:avLst/>
          </a:prstGeom>
          <a:noFill/>
          <a:ln w="9525">
            <a:noFill/>
            <a:round/>
            <a:headEnd/>
            <a:tailEnd/>
          </a:ln>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250825" y="549275"/>
            <a:ext cx="6648450" cy="898525"/>
          </a:xfrm>
        </p:spPr>
        <p:txBody>
          <a:bodyPr/>
          <a:lstStyle/>
          <a:p>
            <a:pPr eaLnBrk="1" hangingPunct="1">
              <a:defRPr/>
            </a:pPr>
            <a:r>
              <a:rPr lang="en-US" altLang="zh-CN" sz="3600" smtClean="0">
                <a:solidFill>
                  <a:srgbClr val="800000"/>
                </a:solidFill>
                <a:latin typeface="黑体" pitchFamily="49" charset="-122"/>
                <a:ea typeface="黑体" pitchFamily="49" charset="-122"/>
              </a:rPr>
              <a:t>9.5.3 </a:t>
            </a:r>
            <a:r>
              <a:rPr lang="zh-CN" altLang="en-US" sz="3600" smtClean="0">
                <a:solidFill>
                  <a:srgbClr val="800000"/>
                </a:solidFill>
                <a:latin typeface="黑体" pitchFamily="49" charset="-122"/>
                <a:ea typeface="黑体" pitchFamily="49" charset="-122"/>
              </a:rPr>
              <a:t>机动目标跟踪方法的分类</a:t>
            </a:r>
          </a:p>
        </p:txBody>
      </p:sp>
      <p:sp>
        <p:nvSpPr>
          <p:cNvPr id="108547" name="Rectangle 3"/>
          <p:cNvSpPr>
            <a:spLocks noGrp="1" noChangeArrowheads="1"/>
          </p:cNvSpPr>
          <p:nvPr>
            <p:ph type="body" idx="1"/>
          </p:nvPr>
        </p:nvSpPr>
        <p:spPr>
          <a:xfrm>
            <a:off x="246063" y="1563688"/>
            <a:ext cx="8750300" cy="4605337"/>
          </a:xfrm>
        </p:spPr>
        <p:txBody>
          <a:bodyPr/>
          <a:lstStyle/>
          <a:p>
            <a:pPr eaLnBrk="1" hangingPunct="1">
              <a:lnSpc>
                <a:spcPct val="110000"/>
              </a:lnSpc>
              <a:spcBef>
                <a:spcPct val="30000"/>
              </a:spcBef>
              <a:buSzPct val="50000"/>
              <a:buFontTx/>
              <a:buBlip>
                <a:blip r:embed="rId2"/>
              </a:buBlip>
            </a:pPr>
            <a:r>
              <a:rPr lang="zh-CN" altLang="en-US" sz="2400" smtClean="0">
                <a:latin typeface="黑体" pitchFamily="49" charset="-122"/>
                <a:ea typeface="黑体" pitchFamily="49" charset="-122"/>
              </a:rPr>
              <a:t>电视跟踪系统中，采用的机动目标跟踪方法主要分为</a:t>
            </a:r>
            <a:r>
              <a:rPr lang="zh-CN" altLang="en-US" sz="2400" smtClean="0">
                <a:solidFill>
                  <a:srgbClr val="CC0066"/>
                </a:solidFill>
                <a:latin typeface="黑体" pitchFamily="49" charset="-122"/>
                <a:ea typeface="黑体" pitchFamily="49" charset="-122"/>
              </a:rPr>
              <a:t>空间跟踪</a:t>
            </a:r>
            <a:r>
              <a:rPr lang="zh-CN" altLang="en-US" sz="2400" smtClean="0">
                <a:latin typeface="黑体" pitchFamily="49" charset="-122"/>
                <a:ea typeface="黑体" pitchFamily="49" charset="-122"/>
              </a:rPr>
              <a:t>与</a:t>
            </a:r>
            <a:r>
              <a:rPr lang="zh-CN" altLang="en-US" sz="2400" smtClean="0">
                <a:solidFill>
                  <a:srgbClr val="CC0066"/>
                </a:solidFill>
                <a:latin typeface="黑体" pitchFamily="49" charset="-122"/>
                <a:ea typeface="黑体" pitchFamily="49" charset="-122"/>
              </a:rPr>
              <a:t>时间</a:t>
            </a:r>
            <a:r>
              <a:rPr lang="en-US" altLang="zh-CN" sz="2400" smtClean="0">
                <a:solidFill>
                  <a:srgbClr val="CC0066"/>
                </a:solidFill>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空间跟踪</a:t>
            </a:r>
            <a:r>
              <a:rPr lang="zh-CN" altLang="en-US" sz="2400" smtClean="0">
                <a:latin typeface="黑体" pitchFamily="49" charset="-122"/>
                <a:ea typeface="黑体" pitchFamily="49" charset="-122"/>
              </a:rPr>
              <a:t>两种。</a:t>
            </a:r>
          </a:p>
          <a:p>
            <a:pPr eaLnBrk="1" hangingPunct="1">
              <a:lnSpc>
                <a:spcPct val="110000"/>
              </a:lnSpc>
              <a:spcBef>
                <a:spcPct val="30000"/>
              </a:spcBef>
              <a:buSzPct val="50000"/>
              <a:buFontTx/>
              <a:buBlip>
                <a:blip r:embed="rId2"/>
              </a:buBlip>
            </a:pPr>
            <a:r>
              <a:rPr lang="zh-CN" altLang="en-US" sz="2400" smtClean="0">
                <a:latin typeface="黑体" pitchFamily="49" charset="-122"/>
                <a:ea typeface="黑体" pitchFamily="49" charset="-122"/>
              </a:rPr>
              <a:t>空间跟踪单独对每帧图像信号进行处理，利用目标信号在</a:t>
            </a:r>
            <a:r>
              <a:rPr lang="en-US" altLang="zh-CN" sz="2400" smtClean="0">
                <a:latin typeface="黑体" pitchFamily="49" charset="-122"/>
                <a:ea typeface="黑体" pitchFamily="49" charset="-122"/>
              </a:rPr>
              <a:t>2-D</a:t>
            </a:r>
            <a:r>
              <a:rPr lang="zh-CN" altLang="en-US" sz="2400" smtClean="0">
                <a:latin typeface="黑体" pitchFamily="49" charset="-122"/>
                <a:ea typeface="黑体" pitchFamily="49" charset="-122"/>
              </a:rPr>
              <a:t>空间中的特征跟踪运动目标。它又分为</a:t>
            </a:r>
            <a:r>
              <a:rPr lang="zh-CN" altLang="en-US" sz="2400" smtClean="0">
                <a:solidFill>
                  <a:srgbClr val="CC0066"/>
                </a:solidFill>
                <a:latin typeface="黑体" pitchFamily="49" charset="-122"/>
                <a:ea typeface="黑体" pitchFamily="49" charset="-122"/>
              </a:rPr>
              <a:t>对比度跟踪</a:t>
            </a:r>
            <a:r>
              <a:rPr lang="zh-CN" altLang="en-US" sz="2400" smtClean="0">
                <a:latin typeface="黑体" pitchFamily="49" charset="-122"/>
                <a:ea typeface="黑体" pitchFamily="49" charset="-122"/>
              </a:rPr>
              <a:t>和</a:t>
            </a:r>
            <a:r>
              <a:rPr lang="zh-CN" altLang="en-US" sz="2400" smtClean="0">
                <a:solidFill>
                  <a:srgbClr val="CC0066"/>
                </a:solidFill>
                <a:latin typeface="黑体" pitchFamily="49" charset="-122"/>
                <a:ea typeface="黑体" pitchFamily="49" charset="-122"/>
              </a:rPr>
              <a:t>图像相关跟踪</a:t>
            </a:r>
            <a:r>
              <a:rPr lang="zh-CN" altLang="en-US" sz="2400" smtClean="0">
                <a:latin typeface="黑体" pitchFamily="49" charset="-122"/>
                <a:ea typeface="黑体" pitchFamily="49" charset="-122"/>
              </a:rPr>
              <a:t>两类。</a:t>
            </a:r>
          </a:p>
          <a:p>
            <a:pPr eaLnBrk="1" hangingPunct="1">
              <a:lnSpc>
                <a:spcPct val="110000"/>
              </a:lnSpc>
              <a:spcBef>
                <a:spcPct val="30000"/>
              </a:spcBef>
              <a:buSzPct val="50000"/>
              <a:buFontTx/>
              <a:buBlip>
                <a:blip r:embed="rId2"/>
              </a:buBlip>
            </a:pPr>
            <a:r>
              <a:rPr lang="zh-CN" altLang="en-US" sz="2400" smtClean="0">
                <a:latin typeface="黑体" pitchFamily="49" charset="-122"/>
                <a:ea typeface="黑体" pitchFamily="49" charset="-122"/>
              </a:rPr>
              <a:t>对比度跟踪：利用目标与背景景物在</a:t>
            </a:r>
            <a:r>
              <a:rPr lang="zh-CN" altLang="en-US" sz="2400" smtClean="0">
                <a:solidFill>
                  <a:srgbClr val="CC0066"/>
                </a:solidFill>
                <a:latin typeface="黑体" pitchFamily="49" charset="-122"/>
                <a:ea typeface="黑体" pitchFamily="49" charset="-122"/>
              </a:rPr>
              <a:t>对比度上的差异</a:t>
            </a:r>
            <a:r>
              <a:rPr lang="zh-CN" altLang="en-US" sz="2400" smtClean="0">
                <a:latin typeface="黑体" pitchFamily="49" charset="-122"/>
                <a:ea typeface="黑体" pitchFamily="49" charset="-122"/>
              </a:rPr>
              <a:t>来识别和提取目标信号，实现对目标的自动跟踪。依跟踪参考点的不同，又分为：</a:t>
            </a:r>
            <a:r>
              <a:rPr lang="zh-CN" altLang="en-US" sz="2400" smtClean="0">
                <a:solidFill>
                  <a:srgbClr val="CC0066"/>
                </a:solidFill>
                <a:latin typeface="黑体" pitchFamily="49" charset="-122"/>
                <a:ea typeface="黑体" pitchFamily="49" charset="-122"/>
              </a:rPr>
              <a:t>边缘跟踪</a:t>
            </a:r>
            <a:r>
              <a:rPr lang="zh-CN" altLang="en-US" sz="2400" smtClean="0">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形心</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矩心、重心</a:t>
            </a:r>
            <a:r>
              <a:rPr lang="en-US" altLang="zh-CN" sz="2400" smtClean="0">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跟踪</a:t>
            </a:r>
            <a:r>
              <a:rPr lang="zh-CN" altLang="en-US" sz="2400" smtClean="0">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峰值（点）跟踪</a:t>
            </a:r>
            <a:r>
              <a:rPr lang="zh-CN" altLang="en-US" sz="2400" smtClean="0">
                <a:latin typeface="黑体" pitchFamily="49" charset="-122"/>
                <a:ea typeface="黑体" pitchFamily="49" charset="-122"/>
              </a:rPr>
              <a:t>等。</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a:xfrm>
            <a:off x="409575" y="1125538"/>
            <a:ext cx="8132763" cy="4881562"/>
          </a:xfrm>
        </p:spPr>
        <p:txBody>
          <a:bodyPr/>
          <a:lstStyle/>
          <a:p>
            <a:pPr eaLnBrk="1" hangingPunct="1">
              <a:lnSpc>
                <a:spcPct val="115000"/>
              </a:lnSpc>
              <a:spcBef>
                <a:spcPct val="30000"/>
              </a:spcBef>
              <a:buSzPct val="50000"/>
              <a:buFontTx/>
              <a:buBlip>
                <a:blip r:embed="rId2"/>
              </a:buBlip>
            </a:pPr>
            <a:r>
              <a:rPr lang="zh-CN" altLang="en-US" sz="2400" smtClean="0">
                <a:latin typeface="黑体" pitchFamily="49" charset="-122"/>
                <a:ea typeface="黑体" pitchFamily="49" charset="-122"/>
              </a:rPr>
              <a:t>图像相关跟踪：通过计算目标模板与图像的相关曲线，得出目标的当前位置。空间跟踪方法仅适合于跟踪简单背景中的目标或背景变化缓慢而目标又无明显姿态变化的情况。</a:t>
            </a:r>
          </a:p>
          <a:p>
            <a:pPr eaLnBrk="1" hangingPunct="1">
              <a:lnSpc>
                <a:spcPct val="115000"/>
              </a:lnSpc>
              <a:spcBef>
                <a:spcPct val="30000"/>
              </a:spcBef>
              <a:buSzPct val="50000"/>
              <a:buFontTx/>
              <a:buBlip>
                <a:blip r:embed="rId2"/>
              </a:buBlip>
            </a:pPr>
            <a:r>
              <a:rPr lang="zh-CN" altLang="en-US" sz="2400" smtClean="0">
                <a:latin typeface="黑体" pitchFamily="49" charset="-122"/>
                <a:ea typeface="黑体" pitchFamily="49" charset="-122"/>
              </a:rPr>
              <a:t>时间</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空间跟踪方法除利用目标信号在空间域的特征外，同时也利用了它在时间域的运动特征。</a:t>
            </a:r>
          </a:p>
          <a:p>
            <a:pPr eaLnBrk="1" hangingPunct="1">
              <a:lnSpc>
                <a:spcPct val="115000"/>
              </a:lnSpc>
              <a:spcBef>
                <a:spcPct val="30000"/>
              </a:spcBef>
              <a:buSzPct val="50000"/>
              <a:buFontTx/>
              <a:buBlip>
                <a:blip r:embed="rId2"/>
              </a:buBlip>
            </a:pPr>
            <a:r>
              <a:rPr lang="zh-CN" altLang="en-US" sz="2400" smtClean="0">
                <a:latin typeface="黑体" pitchFamily="49" charset="-122"/>
                <a:ea typeface="黑体" pitchFamily="49" charset="-122"/>
              </a:rPr>
              <a:t>实现时间</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空间跟踪的途径主要有四种：能量累积方法，运动估计方法，基于神经网络的方法，基于小波变换的方法。</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179389" y="885825"/>
            <a:ext cx="8374061" cy="5500688"/>
          </a:xfrm>
        </p:spPr>
        <p:txBody>
          <a:bodyPr/>
          <a:lstStyle/>
          <a:p>
            <a:pPr eaLnBrk="1" hangingPunct="1">
              <a:lnSpc>
                <a:spcPct val="95000"/>
              </a:lnSpc>
              <a:spcBef>
                <a:spcPct val="25000"/>
              </a:spcBef>
              <a:spcAft>
                <a:spcPct val="40000"/>
              </a:spcAft>
              <a:buFontTx/>
              <a:buNone/>
            </a:pPr>
            <a:r>
              <a:rPr lang="en-US" altLang="zh-CN" sz="2400" dirty="0" smtClean="0">
                <a:solidFill>
                  <a:srgbClr val="800000"/>
                </a:solidFill>
                <a:latin typeface="黑体" pitchFamily="49" charset="-122"/>
                <a:ea typeface="黑体" pitchFamily="49" charset="-122"/>
              </a:rPr>
              <a:t>3.</a:t>
            </a:r>
            <a:r>
              <a:rPr lang="zh-CN" altLang="en-US" sz="2400" dirty="0" smtClean="0">
                <a:solidFill>
                  <a:srgbClr val="800000"/>
                </a:solidFill>
                <a:latin typeface="黑体" pitchFamily="49" charset="-122"/>
                <a:ea typeface="黑体" pitchFamily="49" charset="-122"/>
              </a:rPr>
              <a:t>图像的频谱特性</a:t>
            </a:r>
          </a:p>
          <a:p>
            <a:pPr lvl="1" eaLnBrk="1" hangingPunct="1">
              <a:lnSpc>
                <a:spcPct val="95000"/>
              </a:lnSpc>
            </a:pPr>
            <a:r>
              <a:rPr lang="zh-CN" altLang="en-US" sz="2000" dirty="0" smtClean="0">
                <a:solidFill>
                  <a:srgbClr val="0000FF"/>
                </a:solidFill>
                <a:latin typeface="黑体" pitchFamily="49" charset="-122"/>
                <a:ea typeface="黑体" pitchFamily="49" charset="-122"/>
              </a:rPr>
              <a:t>如果图像是一个灰度按一定周期变化，相当于周期函数，它的频率就是在某一坐标轴方向上一个单位长度的距离内，周期函数重复出现的次数，周期表示在同一方向上图像波形重复出现的最小距离</a:t>
            </a:r>
            <a:endParaRPr lang="en-US" altLang="zh-CN" sz="2000" dirty="0" smtClean="0">
              <a:solidFill>
                <a:srgbClr val="0000FF"/>
              </a:solidFill>
              <a:latin typeface="黑体" pitchFamily="49" charset="-122"/>
              <a:ea typeface="黑体" pitchFamily="49" charset="-122"/>
            </a:endParaRPr>
          </a:p>
          <a:p>
            <a:pPr lvl="1" eaLnBrk="1" hangingPunct="1">
              <a:lnSpc>
                <a:spcPct val="95000"/>
              </a:lnSpc>
            </a:pPr>
            <a:r>
              <a:rPr lang="zh-CN" altLang="en-US" sz="2000" dirty="0" smtClean="0">
                <a:solidFill>
                  <a:srgbClr val="0000FF"/>
                </a:solidFill>
                <a:latin typeface="黑体" pitchFamily="49" charset="-122"/>
                <a:ea typeface="黑体" pitchFamily="49" charset="-122"/>
              </a:rPr>
              <a:t>图像的傅立叶变换也有明确的物理意义</a:t>
            </a:r>
            <a:endParaRPr lang="en-US" altLang="zh-CN" sz="2000" dirty="0" smtClean="0">
              <a:solidFill>
                <a:srgbClr val="0000FF"/>
              </a:solidFill>
              <a:latin typeface="黑体" pitchFamily="49" charset="-122"/>
              <a:ea typeface="黑体" pitchFamily="49" charset="-122"/>
            </a:endParaRPr>
          </a:p>
          <a:p>
            <a:pPr lvl="1" eaLnBrk="1" hangingPunct="1">
              <a:lnSpc>
                <a:spcPct val="95000"/>
              </a:lnSpc>
            </a:pPr>
            <a:endParaRPr lang="zh-CN" altLang="en-US" sz="2000" dirty="0" smtClean="0">
              <a:latin typeface="黑体" pitchFamily="49" charset="-122"/>
              <a:ea typeface="黑体" pitchFamily="49" charset="-122"/>
            </a:endParaRPr>
          </a:p>
          <a:p>
            <a:pPr eaLnBrk="1" hangingPunct="1">
              <a:lnSpc>
                <a:spcPct val="95000"/>
              </a:lnSpc>
              <a:buFontTx/>
              <a:buNone/>
            </a:pPr>
            <a:r>
              <a:rPr lang="en-US" altLang="zh-CN" sz="2400" dirty="0" smtClean="0">
                <a:solidFill>
                  <a:srgbClr val="800000"/>
                </a:solidFill>
                <a:latin typeface="黑体" pitchFamily="49" charset="-122"/>
                <a:ea typeface="黑体" pitchFamily="49" charset="-122"/>
              </a:rPr>
              <a:t>4.</a:t>
            </a:r>
            <a:r>
              <a:rPr lang="zh-CN" altLang="en-US" sz="2400" dirty="0" smtClean="0">
                <a:solidFill>
                  <a:srgbClr val="800000"/>
                </a:solidFill>
                <a:latin typeface="黑体" pitchFamily="49" charset="-122"/>
                <a:ea typeface="黑体" pitchFamily="49" charset="-122"/>
              </a:rPr>
              <a:t>纹理特征</a:t>
            </a:r>
          </a:p>
          <a:p>
            <a:pPr lvl="1" eaLnBrk="1" hangingPunct="1">
              <a:lnSpc>
                <a:spcPct val="90000"/>
              </a:lnSpc>
            </a:pPr>
            <a:r>
              <a:rPr lang="zh-CN" altLang="en-US" sz="2000" dirty="0" smtClean="0">
                <a:solidFill>
                  <a:srgbClr val="0000FF"/>
                </a:solidFill>
                <a:latin typeface="黑体" pitchFamily="49" charset="-122"/>
                <a:ea typeface="黑体" pitchFamily="49" charset="-122"/>
              </a:rPr>
              <a:t>图像纹理是像素灰度分布宏观上呈现周期性的结构特征，它是图像中某些结构单元按某种规则排列而成的规则图案，反映图像纹理基元灰度周期性重复变化的规律</a:t>
            </a:r>
            <a:endParaRPr lang="en-US" altLang="zh-CN" sz="2000" dirty="0" smtClean="0">
              <a:solidFill>
                <a:srgbClr val="0000FF"/>
              </a:solidFill>
              <a:latin typeface="黑体" pitchFamily="49" charset="-122"/>
              <a:ea typeface="黑体" pitchFamily="49" charset="-122"/>
            </a:endParaRPr>
          </a:p>
          <a:p>
            <a:pPr lvl="2" eaLnBrk="1" hangingPunct="1">
              <a:lnSpc>
                <a:spcPct val="150000"/>
              </a:lnSpc>
              <a:buFont typeface="Wingdings" pitchFamily="2" charset="2"/>
              <a:buChar char="n"/>
            </a:pPr>
            <a:r>
              <a:rPr lang="zh-CN" altLang="en-US" sz="1800" dirty="0" smtClean="0">
                <a:solidFill>
                  <a:srgbClr val="CC0066"/>
                </a:solidFill>
                <a:latin typeface="黑体" pitchFamily="49" charset="-122"/>
                <a:ea typeface="黑体" pitchFamily="49" charset="-122"/>
              </a:rPr>
              <a:t>纹理基元的大小</a:t>
            </a:r>
            <a:r>
              <a:rPr lang="zh-CN" altLang="en-US" sz="1800" dirty="0" smtClean="0">
                <a:latin typeface="黑体" pitchFamily="49" charset="-122"/>
                <a:ea typeface="黑体" pitchFamily="49" charset="-122"/>
              </a:rPr>
              <a:t>（或重复变化的周期长短）和</a:t>
            </a:r>
            <a:r>
              <a:rPr lang="zh-CN" altLang="en-US" sz="1800" dirty="0" smtClean="0">
                <a:solidFill>
                  <a:srgbClr val="CC0066"/>
                </a:solidFill>
                <a:latin typeface="黑体" pitchFamily="49" charset="-122"/>
                <a:ea typeface="黑体" pitchFamily="49" charset="-122"/>
              </a:rPr>
              <a:t>重复构成的方向</a:t>
            </a:r>
            <a:r>
              <a:rPr lang="zh-CN" altLang="en-US" sz="1800" dirty="0" smtClean="0">
                <a:latin typeface="黑体" pitchFamily="49" charset="-122"/>
                <a:ea typeface="黑体" pitchFamily="49" charset="-122"/>
              </a:rPr>
              <a:t>是基本特征</a:t>
            </a:r>
            <a:endParaRPr lang="en-US" altLang="zh-CN" sz="1800" dirty="0" smtClean="0">
              <a:latin typeface="黑体" pitchFamily="49" charset="-122"/>
              <a:ea typeface="黑体" pitchFamily="49" charset="-122"/>
            </a:endParaRPr>
          </a:p>
          <a:p>
            <a:pPr lvl="2" eaLnBrk="1" hangingPunct="1">
              <a:lnSpc>
                <a:spcPct val="150000"/>
              </a:lnSpc>
              <a:buFont typeface="Wingdings" pitchFamily="2" charset="2"/>
              <a:buChar char="n"/>
            </a:pPr>
            <a:r>
              <a:rPr lang="zh-CN" altLang="en-US" sz="1800" dirty="0" smtClean="0">
                <a:latin typeface="黑体" pitchFamily="49" charset="-122"/>
                <a:ea typeface="黑体" pitchFamily="49" charset="-122"/>
              </a:rPr>
              <a:t>常用的纹理特征描述</a:t>
            </a:r>
            <a:r>
              <a:rPr lang="zh-CN" altLang="en-US" sz="1800" dirty="0" smtClean="0">
                <a:latin typeface="黑体" pitchFamily="49" charset="-122"/>
                <a:ea typeface="黑体" pitchFamily="49" charset="-122"/>
              </a:rPr>
              <a:t>方法</a:t>
            </a:r>
            <a:endParaRPr lang="en-US" altLang="zh-CN" sz="1800" dirty="0" smtClean="0">
              <a:latin typeface="黑体" pitchFamily="49" charset="-122"/>
              <a:ea typeface="黑体" pitchFamily="49" charset="-122"/>
            </a:endParaRPr>
          </a:p>
          <a:p>
            <a:pPr lvl="3" eaLnBrk="1" hangingPunct="1">
              <a:lnSpc>
                <a:spcPct val="150000"/>
              </a:lnSpc>
              <a:buFont typeface="Wingdings" pitchFamily="2" charset="2"/>
              <a:buChar char="n"/>
            </a:pPr>
            <a:r>
              <a:rPr lang="zh-CN" altLang="en-US" sz="1400" dirty="0" smtClean="0">
                <a:solidFill>
                  <a:srgbClr val="CC0066"/>
                </a:solidFill>
                <a:latin typeface="黑体" pitchFamily="49" charset="-122"/>
                <a:ea typeface="黑体" pitchFamily="49" charset="-122"/>
              </a:rPr>
              <a:t>共生</a:t>
            </a:r>
            <a:r>
              <a:rPr lang="zh-CN" altLang="en-US" sz="1400" dirty="0" smtClean="0">
                <a:solidFill>
                  <a:srgbClr val="CC0066"/>
                </a:solidFill>
                <a:latin typeface="黑体" pitchFamily="49" charset="-122"/>
                <a:ea typeface="黑体" pitchFamily="49" charset="-122"/>
              </a:rPr>
              <a:t>矩阵、等灰度行程长度、区域纹理基元参数、傅立叶频谱、随机场模型、相关长度</a:t>
            </a:r>
            <a:r>
              <a:rPr lang="zh-CN" altLang="en-US" sz="1400" dirty="0" smtClean="0">
                <a:latin typeface="黑体" pitchFamily="49" charset="-122"/>
                <a:ea typeface="黑体" pitchFamily="49" charset="-122"/>
              </a:rPr>
              <a:t>等</a:t>
            </a:r>
          </a:p>
        </p:txBody>
      </p:sp>
      <p:sp>
        <p:nvSpPr>
          <p:cNvPr id="3"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图像的特征类型</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50825" y="692150"/>
            <a:ext cx="5783263" cy="647700"/>
          </a:xfrm>
        </p:spPr>
        <p:txBody>
          <a:bodyPr/>
          <a:lstStyle/>
          <a:p>
            <a:pPr eaLnBrk="1" hangingPunct="1">
              <a:defRPr/>
            </a:pPr>
            <a:r>
              <a:rPr lang="en-US" altLang="zh-CN" sz="3600" smtClean="0">
                <a:solidFill>
                  <a:srgbClr val="800000"/>
                </a:solidFill>
                <a:latin typeface="黑体" pitchFamily="49" charset="-122"/>
                <a:ea typeface="黑体" pitchFamily="49" charset="-122"/>
              </a:rPr>
              <a:t>9.5.4</a:t>
            </a:r>
            <a:r>
              <a:rPr lang="en-US" altLang="zh-CN" sz="3800" smtClean="0">
                <a:solidFill>
                  <a:schemeClr val="hlink"/>
                </a:solidFill>
                <a:latin typeface="黑体" pitchFamily="49" charset="-122"/>
                <a:ea typeface="黑体" pitchFamily="49" charset="-122"/>
              </a:rPr>
              <a:t> </a:t>
            </a:r>
            <a:r>
              <a:rPr lang="zh-CN" altLang="en-US" sz="3600" smtClean="0">
                <a:solidFill>
                  <a:srgbClr val="800000"/>
                </a:solidFill>
                <a:latin typeface="黑体" pitchFamily="49" charset="-122"/>
                <a:ea typeface="黑体" pitchFamily="49" charset="-122"/>
              </a:rPr>
              <a:t>常用的目标跟踪方法</a:t>
            </a:r>
          </a:p>
        </p:txBody>
      </p:sp>
      <p:sp>
        <p:nvSpPr>
          <p:cNvPr id="110595" name="Rectangle 3"/>
          <p:cNvSpPr>
            <a:spLocks noChangeArrowheads="1"/>
          </p:cNvSpPr>
          <p:nvPr/>
        </p:nvSpPr>
        <p:spPr bwMode="auto">
          <a:xfrm>
            <a:off x="417513" y="1628775"/>
            <a:ext cx="7323137" cy="4211638"/>
          </a:xfrm>
          <a:prstGeom prst="rect">
            <a:avLst/>
          </a:prstGeom>
          <a:noFill/>
          <a:ln w="9525">
            <a:noFill/>
            <a:miter lim="800000"/>
            <a:headEnd/>
            <a:tailEnd/>
          </a:ln>
        </p:spPr>
        <p:txBody>
          <a:bodyPr/>
          <a:lstStyle/>
          <a:p>
            <a:pPr marL="342900" indent="-342900">
              <a:spcBef>
                <a:spcPct val="20000"/>
              </a:spcBef>
              <a:buFontTx/>
              <a:buChar char="•"/>
            </a:pPr>
            <a:r>
              <a:rPr lang="zh-CN" altLang="en-US">
                <a:latin typeface="-윤고딕120" pitchFamily="18" charset="-127"/>
              </a:rPr>
              <a:t>基于模板的跟踪；</a:t>
            </a:r>
          </a:p>
          <a:p>
            <a:pPr marL="342900" indent="-342900">
              <a:spcBef>
                <a:spcPct val="20000"/>
              </a:spcBef>
              <a:buFontTx/>
              <a:buChar char="•"/>
            </a:pPr>
            <a:r>
              <a:rPr lang="zh-CN" altLang="en-US">
                <a:latin typeface="-윤고딕120" pitchFamily="18" charset="-127"/>
              </a:rPr>
              <a:t>基于区域的跟踪；</a:t>
            </a:r>
          </a:p>
          <a:p>
            <a:pPr marL="342900" indent="-342900">
              <a:spcBef>
                <a:spcPct val="20000"/>
              </a:spcBef>
              <a:buFontTx/>
              <a:buChar char="•"/>
            </a:pPr>
            <a:r>
              <a:rPr lang="zh-CN" altLang="en-US">
                <a:latin typeface="-윤고딕120" pitchFamily="18" charset="-127"/>
              </a:rPr>
              <a:t>基于轮廓的跟踪；</a:t>
            </a:r>
          </a:p>
          <a:p>
            <a:pPr marL="342900" indent="-342900">
              <a:spcBef>
                <a:spcPct val="20000"/>
              </a:spcBef>
              <a:buFontTx/>
              <a:buChar char="•"/>
            </a:pPr>
            <a:r>
              <a:rPr lang="zh-CN" altLang="en-US">
                <a:latin typeface="-윤고딕120" pitchFamily="18" charset="-127"/>
              </a:rPr>
              <a:t>基于特征匹配的跟踪；</a:t>
            </a:r>
          </a:p>
          <a:p>
            <a:pPr marL="342900" indent="-342900">
              <a:spcBef>
                <a:spcPct val="20000"/>
              </a:spcBef>
              <a:buFontTx/>
              <a:buChar char="•"/>
            </a:pPr>
            <a:r>
              <a:rPr lang="zh-CN" altLang="en-US">
                <a:latin typeface="-윤고딕120" pitchFamily="18" charset="-127"/>
              </a:rPr>
              <a:t>基于运动特性的跟踪。</a:t>
            </a:r>
          </a:p>
          <a:p>
            <a:pPr marL="342900" indent="-342900">
              <a:spcBef>
                <a:spcPct val="20000"/>
              </a:spcBef>
              <a:buFontTx/>
              <a:buChar char="•"/>
            </a:pPr>
            <a:endParaRPr lang="en-US" altLang="zh-CN">
              <a:latin typeface="-윤고딕120" pitchFamily="18" charset="-127"/>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6"/>
          <p:cNvSpPr txBox="1">
            <a:spLocks noChangeArrowheads="1"/>
          </p:cNvSpPr>
          <p:nvPr/>
        </p:nvSpPr>
        <p:spPr bwMode="auto">
          <a:xfrm>
            <a:off x="1116013" y="836613"/>
            <a:ext cx="7402512" cy="579437"/>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a:t>多种典型目标的跟踪实验</a:t>
            </a:r>
          </a:p>
        </p:txBody>
      </p:sp>
      <p:sp>
        <p:nvSpPr>
          <p:cNvPr id="111619" name="Text Box 7"/>
          <p:cNvSpPr txBox="1">
            <a:spLocks noChangeArrowheads="1"/>
          </p:cNvSpPr>
          <p:nvPr/>
        </p:nvSpPr>
        <p:spPr bwMode="auto">
          <a:xfrm>
            <a:off x="936625" y="1641475"/>
            <a:ext cx="5684838" cy="3084513"/>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a:latin typeface="仿宋_GB2312" pitchFamily="49" charset="-122"/>
                <a:ea typeface="仿宋_GB2312" pitchFamily="49" charset="-122"/>
              </a:rPr>
              <a:t>1-</a:t>
            </a:r>
            <a:r>
              <a:rPr lang="en-US" altLang="zh-CN">
                <a:latin typeface="仿宋_GB2312" pitchFamily="49" charset="-122"/>
                <a:ea typeface="仿宋_GB2312" pitchFamily="49" charset="-122"/>
                <a:hlinkClick r:id="rId2" action="ppaction://hlinkfile"/>
              </a:rPr>
              <a:t>TargetTracking.wmv</a:t>
            </a:r>
            <a:endParaRPr lang="en-US" altLang="zh-CN">
              <a:latin typeface="仿宋_GB2312" pitchFamily="49" charset="-122"/>
              <a:ea typeface="仿宋_GB2312" pitchFamily="49" charset="-122"/>
            </a:endParaRPr>
          </a:p>
          <a:p>
            <a:pPr marL="342900" indent="-342900" latinLnBrk="0">
              <a:spcBef>
                <a:spcPct val="50000"/>
              </a:spcBef>
              <a:buClr>
                <a:srgbClr val="CCFF33"/>
              </a:buClr>
              <a:buSzPct val="70000"/>
              <a:buFont typeface="Wingdings" pitchFamily="2" charset="2"/>
              <a:buNone/>
            </a:pPr>
            <a:r>
              <a:rPr lang="en-US" altLang="zh-CN">
                <a:latin typeface="仿宋_GB2312" pitchFamily="49" charset="-122"/>
                <a:ea typeface="仿宋_GB2312" pitchFamily="49" charset="-122"/>
              </a:rPr>
              <a:t>2-</a:t>
            </a:r>
            <a:r>
              <a:rPr lang="en-US" altLang="zh-CN">
                <a:latin typeface="仿宋_GB2312" pitchFamily="49" charset="-122"/>
                <a:ea typeface="仿宋_GB2312" pitchFamily="49" charset="-122"/>
                <a:hlinkClick r:id="rId3" action="ppaction://hlinkfile"/>
              </a:rPr>
              <a:t>NightTracking.wmv</a:t>
            </a:r>
            <a:endParaRPr lang="en-US" altLang="zh-CN">
              <a:latin typeface="仿宋_GB2312" pitchFamily="49" charset="-122"/>
              <a:ea typeface="仿宋_GB2312" pitchFamily="49" charset="-122"/>
            </a:endParaRPr>
          </a:p>
          <a:p>
            <a:pPr marL="342900" indent="-342900" latinLnBrk="0">
              <a:spcBef>
                <a:spcPct val="50000"/>
              </a:spcBef>
              <a:buClr>
                <a:srgbClr val="CCFF33"/>
              </a:buClr>
              <a:buSzPct val="70000"/>
              <a:buFont typeface="Wingdings" pitchFamily="2" charset="2"/>
              <a:buNone/>
            </a:pPr>
            <a:r>
              <a:rPr lang="en-US" altLang="zh-CN">
                <a:latin typeface="仿宋_GB2312" pitchFamily="49" charset="-122"/>
                <a:ea typeface="仿宋_GB2312" pitchFamily="49" charset="-122"/>
              </a:rPr>
              <a:t>3-</a:t>
            </a:r>
            <a:r>
              <a:rPr lang="en-US" altLang="zh-CN">
                <a:latin typeface="仿宋_GB2312" pitchFamily="49" charset="-122"/>
                <a:ea typeface="仿宋_GB2312" pitchFamily="49" charset="-122"/>
                <a:hlinkClick r:id="rId4" action="ppaction://hlinkfile"/>
              </a:rPr>
              <a:t>dudekface1.mpg</a:t>
            </a:r>
            <a:endParaRPr lang="en-US" altLang="zh-CN">
              <a:latin typeface="仿宋_GB2312" pitchFamily="49" charset="-122"/>
              <a:ea typeface="仿宋_GB2312" pitchFamily="49" charset="-122"/>
            </a:endParaRPr>
          </a:p>
          <a:p>
            <a:pPr marL="342900" indent="-342900" latinLnBrk="0">
              <a:spcBef>
                <a:spcPct val="50000"/>
              </a:spcBef>
              <a:buClr>
                <a:srgbClr val="CCFF33"/>
              </a:buClr>
              <a:buSzPct val="70000"/>
              <a:buFont typeface="Wingdings" pitchFamily="2" charset="2"/>
              <a:buNone/>
            </a:pPr>
            <a:r>
              <a:rPr lang="en-US" altLang="zh-CN">
                <a:latin typeface="仿宋_GB2312" pitchFamily="49" charset="-122"/>
                <a:ea typeface="仿宋_GB2312" pitchFamily="49" charset="-122"/>
              </a:rPr>
              <a:t>4-</a:t>
            </a:r>
            <a:r>
              <a:rPr lang="en-US" altLang="zh-CN">
                <a:latin typeface="仿宋_GB2312" pitchFamily="49" charset="-122"/>
                <a:ea typeface="仿宋_GB2312" pitchFamily="49" charset="-122"/>
                <a:hlinkClick r:id="rId5" action="ppaction://hlinkfile"/>
              </a:rPr>
              <a:t>track2.mpeg</a:t>
            </a:r>
            <a:endParaRPr lang="en-US" altLang="zh-CN">
              <a:latin typeface="仿宋_GB2312" pitchFamily="49" charset="-122"/>
              <a:ea typeface="仿宋_GB2312" pitchFamily="49" charset="-122"/>
            </a:endParaRPr>
          </a:p>
          <a:p>
            <a:pPr marL="342900" indent="-342900" latinLnBrk="0">
              <a:spcBef>
                <a:spcPct val="50000"/>
              </a:spcBef>
              <a:buClr>
                <a:srgbClr val="CCFF33"/>
              </a:buClr>
              <a:buSzPct val="70000"/>
              <a:buFont typeface="Wingdings" pitchFamily="2" charset="2"/>
              <a:buChar char="n"/>
            </a:pPr>
            <a:endParaRPr lang="en-US" altLang="zh-CN" b="1">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228600" y="654050"/>
            <a:ext cx="8763000" cy="641350"/>
          </a:xfrm>
        </p:spPr>
        <p:txBody>
          <a:bodyPr anchor="b">
            <a:spAutoFit/>
          </a:bodyPr>
          <a:lstStyle/>
          <a:p>
            <a:pPr eaLnBrk="1" hangingPunct="1">
              <a:defRPr/>
            </a:pPr>
            <a:r>
              <a:rPr lang="en-US" altLang="zh-CN" sz="3600" smtClean="0">
                <a:solidFill>
                  <a:srgbClr val="800000"/>
                </a:solidFill>
                <a:latin typeface="黑体" pitchFamily="49" charset="-122"/>
                <a:ea typeface="黑体" pitchFamily="49" charset="-122"/>
              </a:rPr>
              <a:t>9.5.5 </a:t>
            </a:r>
            <a:r>
              <a:rPr lang="zh-CN" altLang="en-US" sz="3600" smtClean="0">
                <a:solidFill>
                  <a:srgbClr val="800000"/>
                </a:solidFill>
                <a:latin typeface="黑体" pitchFamily="49" charset="-122"/>
                <a:ea typeface="黑体" pitchFamily="49" charset="-122"/>
              </a:rPr>
              <a:t>工程中常用的目标跟踪方法</a:t>
            </a:r>
          </a:p>
        </p:txBody>
      </p:sp>
      <p:sp>
        <p:nvSpPr>
          <p:cNvPr id="112643" name="Rectangle 3"/>
          <p:cNvSpPr>
            <a:spLocks noGrp="1" noChangeArrowheads="1"/>
          </p:cNvSpPr>
          <p:nvPr>
            <p:ph type="body" idx="4294967295"/>
          </p:nvPr>
        </p:nvSpPr>
        <p:spPr>
          <a:xfrm>
            <a:off x="468313" y="1557338"/>
            <a:ext cx="7920037" cy="3683000"/>
          </a:xfrm>
        </p:spPr>
        <p:txBody>
          <a:bodyPr/>
          <a:lstStyle/>
          <a:p>
            <a:pPr eaLnBrk="1" hangingPunct="1">
              <a:buSzPct val="60000"/>
              <a:buFontTx/>
              <a:buBlip>
                <a:blip r:embed="rId2"/>
              </a:buBlip>
            </a:pPr>
            <a:r>
              <a:rPr lang="zh-CN" altLang="en-US" sz="2800" smtClean="0">
                <a:latin typeface="黑体" pitchFamily="49" charset="-122"/>
                <a:ea typeface="黑体" pitchFamily="49" charset="-122"/>
              </a:rPr>
              <a:t>波门跟踪</a:t>
            </a:r>
          </a:p>
          <a:p>
            <a:pPr eaLnBrk="1" hangingPunct="1">
              <a:buSzPct val="60000"/>
              <a:buFontTx/>
              <a:buBlip>
                <a:blip r:embed="rId2"/>
              </a:buBlip>
            </a:pPr>
            <a:r>
              <a:rPr lang="zh-CN" altLang="en-US" sz="2800" smtClean="0">
                <a:latin typeface="黑体" pitchFamily="49" charset="-122"/>
                <a:ea typeface="黑体" pitchFamily="49" charset="-122"/>
              </a:rPr>
              <a:t>形心跟踪</a:t>
            </a:r>
          </a:p>
          <a:p>
            <a:pPr eaLnBrk="1" hangingPunct="1">
              <a:buSzPct val="60000"/>
              <a:buFontTx/>
              <a:buBlip>
                <a:blip r:embed="rId2"/>
              </a:buBlip>
            </a:pPr>
            <a:r>
              <a:rPr lang="zh-CN" altLang="en-US" sz="2800" smtClean="0">
                <a:latin typeface="黑体" pitchFamily="49" charset="-122"/>
                <a:ea typeface="黑体" pitchFamily="49" charset="-122"/>
              </a:rPr>
              <a:t>边缘跟踪</a:t>
            </a:r>
          </a:p>
          <a:p>
            <a:pPr eaLnBrk="1" hangingPunct="1">
              <a:buSzPct val="60000"/>
              <a:buFontTx/>
              <a:buBlip>
                <a:blip r:embed="rId2"/>
              </a:buBlip>
            </a:pPr>
            <a:r>
              <a:rPr lang="zh-CN" altLang="en-US" sz="2800" smtClean="0">
                <a:latin typeface="黑体" pitchFamily="49" charset="-122"/>
                <a:ea typeface="黑体" pitchFamily="49" charset="-122"/>
              </a:rPr>
              <a:t>相关模板跟踪</a:t>
            </a:r>
          </a:p>
          <a:p>
            <a:pPr eaLnBrk="1" hangingPunct="1">
              <a:buSzPct val="60000"/>
              <a:buFontTx/>
              <a:buBlip>
                <a:blip r:embed="rId2"/>
              </a:buBlip>
            </a:pPr>
            <a:r>
              <a:rPr lang="zh-CN" altLang="en-US" sz="2800" smtClean="0">
                <a:latin typeface="黑体" pitchFamily="49" charset="-122"/>
                <a:ea typeface="黑体" pitchFamily="49" charset="-122"/>
              </a:rPr>
              <a:t>轨迹预测和记忆跟踪算法</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4"/>
          <p:cNvPicPr>
            <a:picLocks noChangeAspect="1" noChangeArrowheads="1"/>
          </p:cNvPicPr>
          <p:nvPr/>
        </p:nvPicPr>
        <p:blipFill>
          <a:blip r:embed="rId2" cstate="print"/>
          <a:srcRect/>
          <a:stretch>
            <a:fillRect/>
          </a:stretch>
        </p:blipFill>
        <p:spPr bwMode="auto">
          <a:xfrm>
            <a:off x="1090613" y="1473200"/>
            <a:ext cx="2967037" cy="2119313"/>
          </a:xfrm>
          <a:prstGeom prst="rect">
            <a:avLst/>
          </a:prstGeom>
          <a:noFill/>
          <a:ln w="9525">
            <a:noFill/>
            <a:miter lim="800000"/>
            <a:headEnd/>
            <a:tailEnd/>
          </a:ln>
        </p:spPr>
      </p:pic>
      <p:pic>
        <p:nvPicPr>
          <p:cNvPr id="113667" name="Picture 5"/>
          <p:cNvPicPr>
            <a:picLocks noChangeAspect="1" noChangeArrowheads="1"/>
          </p:cNvPicPr>
          <p:nvPr/>
        </p:nvPicPr>
        <p:blipFill>
          <a:blip r:embed="rId3" cstate="print"/>
          <a:srcRect/>
          <a:stretch>
            <a:fillRect/>
          </a:stretch>
        </p:blipFill>
        <p:spPr bwMode="auto">
          <a:xfrm>
            <a:off x="4899025" y="1471613"/>
            <a:ext cx="2943225" cy="2112962"/>
          </a:xfrm>
          <a:prstGeom prst="rect">
            <a:avLst/>
          </a:prstGeom>
          <a:noFill/>
          <a:ln w="9525">
            <a:noFill/>
            <a:miter lim="800000"/>
            <a:headEnd/>
            <a:tailEnd/>
          </a:ln>
        </p:spPr>
      </p:pic>
      <p:pic>
        <p:nvPicPr>
          <p:cNvPr id="113668" name="Picture 6"/>
          <p:cNvPicPr>
            <a:picLocks noChangeAspect="1" noChangeArrowheads="1"/>
          </p:cNvPicPr>
          <p:nvPr/>
        </p:nvPicPr>
        <p:blipFill>
          <a:blip r:embed="rId4" cstate="print"/>
          <a:srcRect/>
          <a:stretch>
            <a:fillRect/>
          </a:stretch>
        </p:blipFill>
        <p:spPr bwMode="auto">
          <a:xfrm>
            <a:off x="1071563" y="3989388"/>
            <a:ext cx="3001962" cy="2151062"/>
          </a:xfrm>
          <a:prstGeom prst="rect">
            <a:avLst/>
          </a:prstGeom>
          <a:noFill/>
          <a:ln w="9525">
            <a:noFill/>
            <a:miter lim="800000"/>
            <a:headEnd/>
            <a:tailEnd/>
          </a:ln>
        </p:spPr>
      </p:pic>
      <p:pic>
        <p:nvPicPr>
          <p:cNvPr id="113669" name="Picture 7"/>
          <p:cNvPicPr>
            <a:picLocks noChangeAspect="1" noChangeArrowheads="1"/>
          </p:cNvPicPr>
          <p:nvPr/>
        </p:nvPicPr>
        <p:blipFill>
          <a:blip r:embed="rId5" cstate="print"/>
          <a:srcRect/>
          <a:stretch>
            <a:fillRect/>
          </a:stretch>
        </p:blipFill>
        <p:spPr bwMode="auto">
          <a:xfrm>
            <a:off x="4927600" y="3968750"/>
            <a:ext cx="2984500" cy="2127250"/>
          </a:xfrm>
          <a:prstGeom prst="rect">
            <a:avLst/>
          </a:prstGeom>
          <a:noFill/>
          <a:ln w="9525">
            <a:noFill/>
            <a:miter lim="800000"/>
            <a:headEnd/>
            <a:tailEnd/>
          </a:ln>
        </p:spPr>
      </p:pic>
      <p:sp>
        <p:nvSpPr>
          <p:cNvPr id="113670" name="Text Box 8"/>
          <p:cNvSpPr txBox="1">
            <a:spLocks noChangeArrowheads="1"/>
          </p:cNvSpPr>
          <p:nvPr/>
        </p:nvSpPr>
        <p:spPr bwMode="auto">
          <a:xfrm>
            <a:off x="1763713" y="692150"/>
            <a:ext cx="6092825" cy="6413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600">
                <a:solidFill>
                  <a:schemeClr val="tx2"/>
                </a:solidFill>
                <a:latin typeface="Arial" pitchFamily="34" charset="0"/>
              </a:rPr>
              <a:t>自适应跟踪波门的跟踪效果</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23850" y="0"/>
            <a:ext cx="5716588" cy="574675"/>
          </a:xfrm>
        </p:spPr>
        <p:txBody>
          <a:bodyPr/>
          <a:lstStyle/>
          <a:p>
            <a:pPr eaLnBrk="1" hangingPunct="1">
              <a:defRPr/>
            </a:pPr>
            <a:r>
              <a:rPr lang="en-US" altLang="zh-CN" sz="3600" smtClean="0">
                <a:solidFill>
                  <a:schemeClr val="tx1"/>
                </a:solidFill>
                <a:ea typeface="黑体" pitchFamily="49" charset="-122"/>
              </a:rPr>
              <a:t>   </a:t>
            </a:r>
            <a:r>
              <a:rPr lang="zh-CN" altLang="en-US" sz="3600" smtClean="0">
                <a:solidFill>
                  <a:schemeClr val="tx1"/>
                </a:solidFill>
                <a:ea typeface="黑体" pitchFamily="49" charset="-122"/>
              </a:rPr>
              <a:t>多目标跟踪的实验结果</a:t>
            </a:r>
          </a:p>
        </p:txBody>
      </p:sp>
      <p:sp>
        <p:nvSpPr>
          <p:cNvPr id="116739" name="Rectangle 3"/>
          <p:cNvSpPr>
            <a:spLocks noGrp="1" noChangeArrowheads="1"/>
          </p:cNvSpPr>
          <p:nvPr>
            <p:ph type="body" idx="1"/>
          </p:nvPr>
        </p:nvSpPr>
        <p:spPr>
          <a:xfrm>
            <a:off x="5724525" y="981075"/>
            <a:ext cx="3249613" cy="5543550"/>
          </a:xfrm>
        </p:spPr>
        <p:txBody>
          <a:bodyPr/>
          <a:lstStyle/>
          <a:p>
            <a:pPr eaLnBrk="1" hangingPunct="1">
              <a:buSzPct val="40000"/>
              <a:buFontTx/>
              <a:buBlip>
                <a:blip r:embed="rId2"/>
              </a:buBlip>
            </a:pPr>
            <a:r>
              <a:rPr lang="zh-CN" altLang="en-US" sz="2000" smtClean="0">
                <a:latin typeface="黑体" pitchFamily="49" charset="-122"/>
                <a:ea typeface="黑体" pitchFamily="49" charset="-122"/>
              </a:rPr>
              <a:t>目标 </a:t>
            </a:r>
            <a:r>
              <a:rPr lang="en-US" altLang="zh-CN" sz="2000" smtClean="0">
                <a:latin typeface="黑体" pitchFamily="49" charset="-122"/>
                <a:ea typeface="黑体" pitchFamily="49" charset="-122"/>
              </a:rPr>
              <a:t>1 </a:t>
            </a:r>
            <a:r>
              <a:rPr lang="zh-CN" altLang="en-US" sz="2000" smtClean="0">
                <a:latin typeface="黑体" pitchFamily="49" charset="-122"/>
                <a:ea typeface="黑体" pitchFamily="49" charset="-122"/>
              </a:rPr>
              <a:t>和 </a:t>
            </a:r>
            <a:r>
              <a:rPr lang="en-US" altLang="zh-CN" sz="2000" smtClean="0">
                <a:latin typeface="黑体" pitchFamily="49" charset="-122"/>
                <a:ea typeface="黑体" pitchFamily="49" charset="-122"/>
              </a:rPr>
              <a:t>3 </a:t>
            </a:r>
            <a:r>
              <a:rPr lang="zh-CN" altLang="en-US" sz="2000" smtClean="0">
                <a:latin typeface="黑体" pitchFamily="49" charset="-122"/>
                <a:ea typeface="黑体" pitchFamily="49" charset="-122"/>
              </a:rPr>
              <a:t>在第三列所示的图像中发生合并，并将它们作为一个整体跟踪。 </a:t>
            </a:r>
          </a:p>
          <a:p>
            <a:pPr eaLnBrk="1" hangingPunct="1">
              <a:buSzPct val="40000"/>
              <a:buFontTx/>
              <a:buBlip>
                <a:blip r:embed="rId2"/>
              </a:buBlip>
            </a:pPr>
            <a:r>
              <a:rPr lang="zh-CN" altLang="en-US" sz="2000" smtClean="0">
                <a:latin typeface="黑体" pitchFamily="49" charset="-122"/>
                <a:ea typeface="黑体" pitchFamily="49" charset="-122"/>
              </a:rPr>
              <a:t>目标 </a:t>
            </a:r>
            <a:r>
              <a:rPr lang="en-US" altLang="zh-CN" sz="2000" smtClean="0">
                <a:latin typeface="黑体" pitchFamily="49" charset="-122"/>
                <a:ea typeface="黑体" pitchFamily="49" charset="-122"/>
              </a:rPr>
              <a:t>1 </a:t>
            </a:r>
            <a:r>
              <a:rPr lang="zh-CN" altLang="en-US" sz="2000" smtClean="0">
                <a:latin typeface="黑体" pitchFamily="49" charset="-122"/>
                <a:ea typeface="黑体" pitchFamily="49" charset="-122"/>
              </a:rPr>
              <a:t>和 </a:t>
            </a:r>
            <a:r>
              <a:rPr lang="en-US" altLang="zh-CN" sz="2000" smtClean="0">
                <a:latin typeface="黑体" pitchFamily="49" charset="-122"/>
                <a:ea typeface="黑体" pitchFamily="49" charset="-122"/>
              </a:rPr>
              <a:t>3</a:t>
            </a:r>
            <a:r>
              <a:rPr lang="zh-CN" altLang="en-US" sz="2000" smtClean="0">
                <a:latin typeface="黑体" pitchFamily="49" charset="-122"/>
                <a:ea typeface="黑体" pitchFamily="49" charset="-122"/>
              </a:rPr>
              <a:t>在第四列发生了分裂 。</a:t>
            </a:r>
          </a:p>
          <a:p>
            <a:pPr eaLnBrk="1" hangingPunct="1">
              <a:buSzPct val="40000"/>
              <a:buFontTx/>
              <a:buBlip>
                <a:blip r:embed="rId2"/>
              </a:buBlip>
            </a:pPr>
            <a:r>
              <a:rPr lang="zh-CN" altLang="en-US" sz="2000" smtClean="0">
                <a:latin typeface="黑体" pitchFamily="49" charset="-122"/>
                <a:ea typeface="黑体" pitchFamily="49" charset="-122"/>
              </a:rPr>
              <a:t>第五列目标 </a:t>
            </a:r>
            <a:r>
              <a:rPr lang="en-US" altLang="zh-CN" sz="2000" smtClean="0">
                <a:latin typeface="黑体" pitchFamily="49" charset="-122"/>
                <a:ea typeface="黑体" pitchFamily="49" charset="-122"/>
              </a:rPr>
              <a:t>1 </a:t>
            </a:r>
            <a:r>
              <a:rPr lang="zh-CN" altLang="en-US" sz="2000" smtClean="0">
                <a:latin typeface="黑体" pitchFamily="49" charset="-122"/>
                <a:ea typeface="黑体" pitchFamily="49" charset="-122"/>
              </a:rPr>
              <a:t>和目标 </a:t>
            </a:r>
            <a:r>
              <a:rPr lang="en-US" altLang="zh-CN" sz="2000" smtClean="0">
                <a:latin typeface="黑体" pitchFamily="49" charset="-122"/>
                <a:ea typeface="黑体" pitchFamily="49" charset="-122"/>
              </a:rPr>
              <a:t>2 </a:t>
            </a:r>
            <a:r>
              <a:rPr lang="zh-CN" altLang="en-US" sz="2000" smtClean="0">
                <a:latin typeface="黑体" pitchFamily="49" charset="-122"/>
                <a:ea typeface="黑体" pitchFamily="49" charset="-122"/>
              </a:rPr>
              <a:t>由于具有共同的运动趋势而合并。 </a:t>
            </a:r>
          </a:p>
          <a:p>
            <a:pPr eaLnBrk="1" hangingPunct="1">
              <a:buSzPct val="40000"/>
              <a:buFontTx/>
              <a:buBlip>
                <a:blip r:embed="rId2"/>
              </a:buBlip>
            </a:pPr>
            <a:r>
              <a:rPr lang="zh-CN" altLang="en-US" sz="2000" smtClean="0">
                <a:latin typeface="黑体" pitchFamily="49" charset="-122"/>
                <a:ea typeface="黑体" pitchFamily="49" charset="-122"/>
              </a:rPr>
              <a:t>第六列则是经过时间 </a:t>
            </a:r>
            <a:r>
              <a:rPr lang="en-US" altLang="zh-CN" sz="2000" smtClean="0">
                <a:latin typeface="黑体" pitchFamily="49" charset="-122"/>
                <a:ea typeface="黑体" pitchFamily="49" charset="-122"/>
              </a:rPr>
              <a:t>T </a:t>
            </a:r>
            <a:r>
              <a:rPr lang="zh-CN" altLang="en-US" sz="2000" smtClean="0">
                <a:latin typeface="黑体" pitchFamily="49" charset="-122"/>
                <a:ea typeface="黑体" pitchFamily="49" charset="-122"/>
              </a:rPr>
              <a:t>后，仍保持合并状态的两个目标被最终合并，变为一个新的目标，保持整体跟踪。</a:t>
            </a:r>
          </a:p>
          <a:p>
            <a:pPr eaLnBrk="1" hangingPunct="1">
              <a:buSzPct val="40000"/>
              <a:buFontTx/>
              <a:buBlip>
                <a:blip r:embed="rId2"/>
              </a:buBlip>
            </a:pPr>
            <a:r>
              <a:rPr lang="zh-CN" altLang="en-US" sz="2000" smtClean="0">
                <a:latin typeface="黑体" pitchFamily="49" charset="-122"/>
                <a:ea typeface="黑体" pitchFamily="49" charset="-122"/>
              </a:rPr>
              <a:t>目标 </a:t>
            </a:r>
            <a:r>
              <a:rPr lang="en-US" altLang="zh-CN" sz="2000" smtClean="0">
                <a:latin typeface="黑体" pitchFamily="49" charset="-122"/>
                <a:ea typeface="黑体" pitchFamily="49" charset="-122"/>
              </a:rPr>
              <a:t>4 </a:t>
            </a:r>
            <a:r>
              <a:rPr lang="zh-CN" altLang="en-US" sz="2000" smtClean="0">
                <a:latin typeface="黑体" pitchFamily="49" charset="-122"/>
                <a:ea typeface="黑体" pitchFamily="49" charset="-122"/>
              </a:rPr>
              <a:t>则由于走出场景而消失。 </a:t>
            </a:r>
          </a:p>
        </p:txBody>
      </p:sp>
      <p:pic>
        <p:nvPicPr>
          <p:cNvPr id="116740" name="Picture 4"/>
          <p:cNvPicPr>
            <a:picLocks noChangeAspect="1" noChangeArrowheads="1"/>
          </p:cNvPicPr>
          <p:nvPr/>
        </p:nvPicPr>
        <p:blipFill>
          <a:blip r:embed="rId3" cstate="print"/>
          <a:srcRect/>
          <a:stretch>
            <a:fillRect/>
          </a:stretch>
        </p:blipFill>
        <p:spPr bwMode="auto">
          <a:xfrm>
            <a:off x="323850" y="836613"/>
            <a:ext cx="5270500" cy="1466850"/>
          </a:xfrm>
          <a:prstGeom prst="rect">
            <a:avLst/>
          </a:prstGeom>
          <a:noFill/>
          <a:ln w="9525">
            <a:noFill/>
            <a:miter lim="800000"/>
            <a:headEnd/>
            <a:tailEnd/>
          </a:ln>
        </p:spPr>
      </p:pic>
      <p:pic>
        <p:nvPicPr>
          <p:cNvPr id="116741" name="Picture 5"/>
          <p:cNvPicPr>
            <a:picLocks noChangeAspect="1" noChangeArrowheads="1"/>
          </p:cNvPicPr>
          <p:nvPr/>
        </p:nvPicPr>
        <p:blipFill>
          <a:blip r:embed="rId4" cstate="print"/>
          <a:srcRect/>
          <a:stretch>
            <a:fillRect/>
          </a:stretch>
        </p:blipFill>
        <p:spPr bwMode="auto">
          <a:xfrm>
            <a:off x="323850" y="2276475"/>
            <a:ext cx="5270500" cy="1460500"/>
          </a:xfrm>
          <a:prstGeom prst="rect">
            <a:avLst/>
          </a:prstGeom>
          <a:noFill/>
          <a:ln w="9525">
            <a:noFill/>
            <a:miter lim="800000"/>
            <a:headEnd/>
            <a:tailEnd/>
          </a:ln>
        </p:spPr>
      </p:pic>
      <p:pic>
        <p:nvPicPr>
          <p:cNvPr id="116742" name="Picture 6"/>
          <p:cNvPicPr>
            <a:picLocks noChangeAspect="1" noChangeArrowheads="1"/>
          </p:cNvPicPr>
          <p:nvPr/>
        </p:nvPicPr>
        <p:blipFill>
          <a:blip r:embed="rId5" cstate="print"/>
          <a:srcRect/>
          <a:stretch>
            <a:fillRect/>
          </a:stretch>
        </p:blipFill>
        <p:spPr bwMode="auto">
          <a:xfrm>
            <a:off x="323850" y="3717925"/>
            <a:ext cx="5270500" cy="1428750"/>
          </a:xfrm>
          <a:prstGeom prst="rect">
            <a:avLst/>
          </a:prstGeom>
          <a:noFill/>
          <a:ln w="9525">
            <a:noFill/>
            <a:miter lim="800000"/>
            <a:headEnd/>
            <a:tailEnd/>
          </a:ln>
        </p:spPr>
      </p:pic>
      <p:pic>
        <p:nvPicPr>
          <p:cNvPr id="116743" name="Picture 7"/>
          <p:cNvPicPr>
            <a:picLocks noChangeAspect="1" noChangeArrowheads="1"/>
          </p:cNvPicPr>
          <p:nvPr/>
        </p:nvPicPr>
        <p:blipFill>
          <a:blip r:embed="rId6" cstate="print"/>
          <a:srcRect/>
          <a:stretch>
            <a:fillRect/>
          </a:stretch>
        </p:blipFill>
        <p:spPr bwMode="auto">
          <a:xfrm>
            <a:off x="323850" y="5219700"/>
            <a:ext cx="5270500" cy="1422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23850" y="549275"/>
            <a:ext cx="8637588" cy="579438"/>
          </a:xfrm>
        </p:spPr>
        <p:txBody>
          <a:bodyPr/>
          <a:lstStyle/>
          <a:p>
            <a:pPr eaLnBrk="1" hangingPunct="1">
              <a:defRPr/>
            </a:pPr>
            <a:r>
              <a:rPr lang="en-US" altLang="zh-CN" sz="3200" smtClean="0">
                <a:solidFill>
                  <a:schemeClr val="tx1"/>
                </a:solidFill>
                <a:ea typeface="黑体" pitchFamily="49" charset="-122"/>
              </a:rPr>
              <a:t>   </a:t>
            </a:r>
            <a:r>
              <a:rPr lang="zh-CN" altLang="en-US" sz="3200" smtClean="0">
                <a:solidFill>
                  <a:schemeClr val="tx1"/>
                </a:solidFill>
                <a:ea typeface="黑体" pitchFamily="49" charset="-122"/>
              </a:rPr>
              <a:t>利用颜色特征提取来克服遮挡的实验</a:t>
            </a:r>
          </a:p>
        </p:txBody>
      </p:sp>
      <p:sp>
        <p:nvSpPr>
          <p:cNvPr id="120835" name="Rectangle 3"/>
          <p:cNvSpPr>
            <a:spLocks noGrp="1" noChangeArrowheads="1"/>
          </p:cNvSpPr>
          <p:nvPr>
            <p:ph type="body" idx="1"/>
          </p:nvPr>
        </p:nvSpPr>
        <p:spPr>
          <a:xfrm>
            <a:off x="179388" y="3429000"/>
            <a:ext cx="8713787" cy="3054350"/>
          </a:xfrm>
        </p:spPr>
        <p:txBody>
          <a:bodyPr/>
          <a:lstStyle/>
          <a:p>
            <a:pPr algn="ctr" eaLnBrk="1" hangingPunct="1">
              <a:lnSpc>
                <a:spcPct val="80000"/>
              </a:lnSpc>
              <a:buFontTx/>
              <a:buNone/>
            </a:pPr>
            <a:r>
              <a:rPr lang="zh-CN" altLang="en-US" sz="1700" smtClean="0">
                <a:latin typeface="黑体" pitchFamily="49" charset="-122"/>
                <a:ea typeface="黑体" pitchFamily="49" charset="-122"/>
              </a:rPr>
              <a:t>基于特征匹配的传统跟踪方法的跟踪结果</a:t>
            </a:r>
          </a:p>
          <a:p>
            <a:pPr eaLnBrk="1" hangingPunct="1">
              <a:buFontTx/>
              <a:buNone/>
            </a:pPr>
            <a:r>
              <a:rPr lang="zh-CN" altLang="en-US" smtClean="0">
                <a:solidFill>
                  <a:srgbClr val="D60093"/>
                </a:solidFill>
                <a:latin typeface="黑体" pitchFamily="49" charset="-122"/>
                <a:ea typeface="黑体" pitchFamily="49" charset="-122"/>
              </a:rPr>
              <a:t>缺点：</a:t>
            </a:r>
          </a:p>
          <a:p>
            <a:pPr eaLnBrk="1" hangingPunct="1">
              <a:buFontTx/>
              <a:buNone/>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目标发生遮挡时，基于特征的方法只能将两个目标看作一个整体来保持跟踪，在遮挡结束时再采用模板匹配等方法，重新恢复目标在遮挡前的标记。</a:t>
            </a:r>
          </a:p>
          <a:p>
            <a:pPr eaLnBrk="1" hangingPunct="1">
              <a:buFontTx/>
              <a:buNone/>
            </a:pPr>
            <a:r>
              <a:rPr lang="en-US" altLang="zh-CN" sz="2400" smtClean="0">
                <a:latin typeface="黑体" pitchFamily="49" charset="-122"/>
                <a:ea typeface="黑体" pitchFamily="49" charset="-122"/>
              </a:rPr>
              <a:t>(2)</a:t>
            </a:r>
            <a:r>
              <a:rPr lang="zh-CN" altLang="en-US" sz="2400" smtClean="0">
                <a:latin typeface="黑体" pitchFamily="49" charset="-122"/>
                <a:ea typeface="黑体" pitchFamily="49" charset="-122"/>
              </a:rPr>
              <a:t>无法确认两个目标在遮挡时的具体情况。同时如果目标合并的时间过长，目标特征与合并前相比较发生显著变化，则可能无法正确的恢复目标在遮挡前的标记。</a:t>
            </a:r>
          </a:p>
        </p:txBody>
      </p:sp>
      <p:pic>
        <p:nvPicPr>
          <p:cNvPr id="120836" name="Picture 4"/>
          <p:cNvPicPr>
            <a:picLocks noChangeAspect="1" noChangeArrowheads="1"/>
          </p:cNvPicPr>
          <p:nvPr/>
        </p:nvPicPr>
        <p:blipFill>
          <a:blip r:embed="rId2" cstate="print"/>
          <a:srcRect/>
          <a:stretch>
            <a:fillRect/>
          </a:stretch>
        </p:blipFill>
        <p:spPr bwMode="auto">
          <a:xfrm>
            <a:off x="539750" y="1196975"/>
            <a:ext cx="8064500" cy="2098675"/>
          </a:xfrm>
          <a:prstGeom prst="rect">
            <a:avLst/>
          </a:prstGeom>
          <a:noFill/>
          <a:ln w="9525">
            <a:noFill/>
            <a:miter lim="800000"/>
            <a:headEnd/>
            <a:tailEnd/>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body" idx="1"/>
          </p:nvPr>
        </p:nvSpPr>
        <p:spPr>
          <a:xfrm>
            <a:off x="611188" y="2852738"/>
            <a:ext cx="8264525" cy="392112"/>
          </a:xfrm>
        </p:spPr>
        <p:txBody>
          <a:bodyPr/>
          <a:lstStyle/>
          <a:p>
            <a:pPr eaLnBrk="1" hangingPunct="1">
              <a:lnSpc>
                <a:spcPct val="80000"/>
              </a:lnSpc>
              <a:buFontTx/>
              <a:buNone/>
            </a:pPr>
            <a:r>
              <a:rPr lang="en-US" altLang="zh-CN" sz="1700" smtClean="0">
                <a:latin typeface="黑体" pitchFamily="49" charset="-122"/>
                <a:ea typeface="黑体" pitchFamily="49" charset="-122"/>
              </a:rPr>
              <a:t>(a)</a:t>
            </a:r>
            <a:r>
              <a:rPr lang="zh-CN" altLang="en-US" sz="1700" smtClean="0">
                <a:latin typeface="黑体" pitchFamily="49" charset="-122"/>
                <a:ea typeface="黑体" pitchFamily="49" charset="-122"/>
              </a:rPr>
              <a:t>目标发生相互遮挡时的运动区域       </a:t>
            </a:r>
            <a:r>
              <a:rPr lang="en-US" altLang="zh-CN" sz="1700" smtClean="0">
                <a:latin typeface="黑体" pitchFamily="49" charset="-122"/>
                <a:ea typeface="黑体" pitchFamily="49" charset="-122"/>
              </a:rPr>
              <a:t>(b) </a:t>
            </a:r>
            <a:r>
              <a:rPr lang="zh-CN" altLang="en-US" sz="1700" smtClean="0">
                <a:latin typeface="黑体" pitchFamily="49" charset="-122"/>
                <a:ea typeface="黑体" pitchFamily="49" charset="-122"/>
              </a:rPr>
              <a:t>当前区域的主要颜色块</a:t>
            </a:r>
          </a:p>
        </p:txBody>
      </p:sp>
      <p:pic>
        <p:nvPicPr>
          <p:cNvPr id="121859" name="Picture 3"/>
          <p:cNvPicPr>
            <a:picLocks noChangeAspect="1" noChangeArrowheads="1"/>
          </p:cNvPicPr>
          <p:nvPr/>
        </p:nvPicPr>
        <p:blipFill>
          <a:blip r:embed="rId2" cstate="print"/>
          <a:srcRect l="583" t="3009" r="59608"/>
          <a:stretch>
            <a:fillRect/>
          </a:stretch>
        </p:blipFill>
        <p:spPr bwMode="auto">
          <a:xfrm>
            <a:off x="900113" y="620713"/>
            <a:ext cx="3038475" cy="2149475"/>
          </a:xfrm>
          <a:prstGeom prst="rect">
            <a:avLst/>
          </a:prstGeom>
          <a:noFill/>
          <a:ln w="9525">
            <a:noFill/>
            <a:miter lim="800000"/>
            <a:headEnd/>
            <a:tailEnd/>
          </a:ln>
        </p:spPr>
      </p:pic>
      <p:pic>
        <p:nvPicPr>
          <p:cNvPr id="121860" name="Picture 4"/>
          <p:cNvPicPr>
            <a:picLocks noChangeAspect="1" noChangeArrowheads="1"/>
          </p:cNvPicPr>
          <p:nvPr/>
        </p:nvPicPr>
        <p:blipFill>
          <a:blip r:embed="rId3" cstate="print"/>
          <a:srcRect l="436" t="2005" r="59464" b="1433"/>
          <a:stretch>
            <a:fillRect/>
          </a:stretch>
        </p:blipFill>
        <p:spPr bwMode="auto">
          <a:xfrm>
            <a:off x="827088" y="3357563"/>
            <a:ext cx="3060700" cy="2139950"/>
          </a:xfrm>
          <a:prstGeom prst="rect">
            <a:avLst/>
          </a:prstGeom>
          <a:noFill/>
          <a:ln w="9525">
            <a:noFill/>
            <a:miter lim="800000"/>
            <a:headEnd/>
            <a:tailEnd/>
          </a:ln>
        </p:spPr>
      </p:pic>
      <p:sp>
        <p:nvSpPr>
          <p:cNvPr id="121861" name="Rectangle 5"/>
          <p:cNvSpPr>
            <a:spLocks noChangeArrowheads="1"/>
          </p:cNvSpPr>
          <p:nvPr/>
        </p:nvSpPr>
        <p:spPr bwMode="auto">
          <a:xfrm>
            <a:off x="395288" y="5734050"/>
            <a:ext cx="8229600" cy="392113"/>
          </a:xfrm>
          <a:prstGeom prst="rect">
            <a:avLst/>
          </a:prstGeom>
          <a:noFill/>
          <a:ln w="9525">
            <a:noFill/>
            <a:miter lim="800000"/>
            <a:headEnd/>
            <a:tailEnd/>
          </a:ln>
        </p:spPr>
        <p:txBody>
          <a:bodyPr/>
          <a:lstStyle/>
          <a:p>
            <a:pPr marL="342900" indent="-342900">
              <a:lnSpc>
                <a:spcPct val="80000"/>
              </a:lnSpc>
              <a:spcBef>
                <a:spcPct val="20000"/>
              </a:spcBef>
              <a:buFontTx/>
              <a:buChar char="•"/>
            </a:pPr>
            <a:endParaRPr lang="zh-CN" altLang="zh-CN" sz="1900">
              <a:latin typeface="-윤고딕120" pitchFamily="18" charset="-127"/>
              <a:ea typeface="-윤고딕120" pitchFamily="18" charset="-127"/>
            </a:endParaRPr>
          </a:p>
        </p:txBody>
      </p:sp>
      <p:sp>
        <p:nvSpPr>
          <p:cNvPr id="121862" name="Rectangle 6"/>
          <p:cNvSpPr>
            <a:spLocks noChangeArrowheads="1"/>
          </p:cNvSpPr>
          <p:nvPr/>
        </p:nvSpPr>
        <p:spPr bwMode="auto">
          <a:xfrm>
            <a:off x="539750" y="5734050"/>
            <a:ext cx="8229600" cy="823913"/>
          </a:xfrm>
          <a:prstGeom prst="rect">
            <a:avLst/>
          </a:prstGeom>
          <a:noFill/>
          <a:ln w="9525">
            <a:noFill/>
            <a:miter lim="800000"/>
            <a:headEnd/>
            <a:tailEnd/>
          </a:ln>
        </p:spPr>
        <p:txBody>
          <a:bodyPr/>
          <a:lstStyle/>
          <a:p>
            <a:pPr marL="342900" indent="-342900">
              <a:spcBef>
                <a:spcPct val="20000"/>
              </a:spcBef>
            </a:pPr>
            <a:r>
              <a:rPr lang="en-US" altLang="zh-CN" sz="1700"/>
              <a:t>(c) </a:t>
            </a:r>
            <a:r>
              <a:rPr lang="zh-CN" altLang="en-US" sz="1700"/>
              <a:t>目标颜色块的匹配结果            </a:t>
            </a:r>
            <a:r>
              <a:rPr lang="en-US" altLang="zh-CN" sz="1700"/>
              <a:t>(d) </a:t>
            </a:r>
            <a:r>
              <a:rPr lang="zh-CN" altLang="en-US" sz="1700"/>
              <a:t>遮挡时目标的跟踪结果</a:t>
            </a:r>
          </a:p>
          <a:p>
            <a:pPr marL="342900" indent="-342900">
              <a:spcBef>
                <a:spcPct val="20000"/>
              </a:spcBef>
            </a:pPr>
            <a:r>
              <a:rPr lang="zh-CN" altLang="en-US" sz="1700"/>
              <a:t>            应用颜色信息解决目标发生遮挡时的跟踪问题</a:t>
            </a:r>
          </a:p>
        </p:txBody>
      </p:sp>
      <p:pic>
        <p:nvPicPr>
          <p:cNvPr id="121863" name="Picture 7"/>
          <p:cNvPicPr>
            <a:picLocks noChangeAspect="1" noChangeArrowheads="1"/>
          </p:cNvPicPr>
          <p:nvPr/>
        </p:nvPicPr>
        <p:blipFill>
          <a:blip r:embed="rId2" cstate="print"/>
          <a:srcRect l="59485" t="2007" r="728" b="931"/>
          <a:stretch>
            <a:fillRect/>
          </a:stretch>
        </p:blipFill>
        <p:spPr bwMode="auto">
          <a:xfrm>
            <a:off x="4643438" y="620713"/>
            <a:ext cx="3036887" cy="2151062"/>
          </a:xfrm>
          <a:prstGeom prst="rect">
            <a:avLst/>
          </a:prstGeom>
          <a:noFill/>
          <a:ln w="9525">
            <a:noFill/>
            <a:miter lim="800000"/>
            <a:headEnd/>
            <a:tailEnd/>
          </a:ln>
        </p:spPr>
      </p:pic>
      <p:pic>
        <p:nvPicPr>
          <p:cNvPr id="121864" name="Picture 8"/>
          <p:cNvPicPr>
            <a:picLocks noChangeAspect="1" noChangeArrowheads="1"/>
          </p:cNvPicPr>
          <p:nvPr/>
        </p:nvPicPr>
        <p:blipFill>
          <a:blip r:embed="rId3" cstate="print"/>
          <a:srcRect l="59464" t="2435" r="853" b="1505"/>
          <a:stretch>
            <a:fillRect/>
          </a:stretch>
        </p:blipFill>
        <p:spPr bwMode="auto">
          <a:xfrm>
            <a:off x="4643438" y="3357563"/>
            <a:ext cx="3028950" cy="2128837"/>
          </a:xfrm>
          <a:prstGeom prst="rect">
            <a:avLst/>
          </a:prstGeom>
          <a:noFill/>
          <a:ln w="9525">
            <a:noFill/>
            <a:miter lim="800000"/>
            <a:headEnd/>
            <a:tailEnd/>
          </a:ln>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a:xfrm>
            <a:off x="611188" y="2997200"/>
            <a:ext cx="8262937" cy="320675"/>
          </a:xfrm>
        </p:spPr>
        <p:txBody>
          <a:bodyPr/>
          <a:lstStyle/>
          <a:p>
            <a:pPr eaLnBrk="1" hangingPunct="1">
              <a:lnSpc>
                <a:spcPct val="80000"/>
              </a:lnSpc>
              <a:buFontTx/>
              <a:buNone/>
            </a:pPr>
            <a:r>
              <a:rPr lang="en-US" altLang="zh-CN" sz="1500" smtClean="0">
                <a:latin typeface="黑体" pitchFamily="49" charset="-122"/>
                <a:ea typeface="黑体" pitchFamily="49" charset="-122"/>
              </a:rPr>
              <a:t>                         </a:t>
            </a:r>
            <a:r>
              <a:rPr lang="zh-CN" altLang="en-US" sz="1500" smtClean="0">
                <a:latin typeface="黑体" pitchFamily="49" charset="-122"/>
                <a:ea typeface="黑体" pitchFamily="49" charset="-122"/>
              </a:rPr>
              <a:t>轿车被树遮挡的跟踪结果</a:t>
            </a:r>
            <a:r>
              <a:rPr lang="zh-CN" altLang="en-US" sz="1300" smtClean="0"/>
              <a:t> </a:t>
            </a:r>
          </a:p>
        </p:txBody>
      </p:sp>
      <p:pic>
        <p:nvPicPr>
          <p:cNvPr id="122883" name="Picture 3"/>
          <p:cNvPicPr>
            <a:picLocks noChangeAspect="1" noChangeArrowheads="1"/>
          </p:cNvPicPr>
          <p:nvPr/>
        </p:nvPicPr>
        <p:blipFill>
          <a:blip r:embed="rId2" cstate="print"/>
          <a:srcRect/>
          <a:stretch>
            <a:fillRect/>
          </a:stretch>
        </p:blipFill>
        <p:spPr bwMode="auto">
          <a:xfrm>
            <a:off x="755650" y="1196975"/>
            <a:ext cx="7561263" cy="1812925"/>
          </a:xfrm>
          <a:prstGeom prst="rect">
            <a:avLst/>
          </a:prstGeom>
          <a:noFill/>
          <a:ln w="9525">
            <a:noFill/>
            <a:miter lim="800000"/>
            <a:headEnd/>
            <a:tailEnd/>
          </a:ln>
        </p:spPr>
      </p:pic>
      <p:pic>
        <p:nvPicPr>
          <p:cNvPr id="122884" name="Picture 4"/>
          <p:cNvPicPr>
            <a:picLocks noChangeAspect="1" noChangeArrowheads="1"/>
          </p:cNvPicPr>
          <p:nvPr/>
        </p:nvPicPr>
        <p:blipFill>
          <a:blip r:embed="rId3" cstate="print"/>
          <a:srcRect/>
          <a:stretch>
            <a:fillRect/>
          </a:stretch>
        </p:blipFill>
        <p:spPr bwMode="auto">
          <a:xfrm>
            <a:off x="755650" y="3357563"/>
            <a:ext cx="7559675" cy="1795462"/>
          </a:xfrm>
          <a:prstGeom prst="rect">
            <a:avLst/>
          </a:prstGeom>
          <a:noFill/>
          <a:ln w="9525">
            <a:noFill/>
            <a:miter lim="800000"/>
            <a:headEnd/>
            <a:tailEnd/>
          </a:ln>
        </p:spPr>
      </p:pic>
      <p:sp>
        <p:nvSpPr>
          <p:cNvPr id="122885" name="Rectangle 5"/>
          <p:cNvSpPr>
            <a:spLocks noChangeArrowheads="1"/>
          </p:cNvSpPr>
          <p:nvPr/>
        </p:nvSpPr>
        <p:spPr bwMode="auto">
          <a:xfrm>
            <a:off x="323850" y="5229225"/>
            <a:ext cx="8518525" cy="1400175"/>
          </a:xfrm>
          <a:prstGeom prst="rect">
            <a:avLst/>
          </a:prstGeom>
          <a:noFill/>
          <a:ln w="9525">
            <a:noFill/>
            <a:miter lim="800000"/>
            <a:headEnd/>
            <a:tailEnd/>
          </a:ln>
        </p:spPr>
        <p:txBody>
          <a:bodyPr/>
          <a:lstStyle/>
          <a:p>
            <a:pPr marL="342900" indent="-342900">
              <a:lnSpc>
                <a:spcPct val="80000"/>
              </a:lnSpc>
              <a:spcBef>
                <a:spcPct val="20000"/>
              </a:spcBef>
            </a:pPr>
            <a:r>
              <a:rPr lang="en-US" altLang="zh-CN" sz="1700">
                <a:latin typeface="-윤고딕120" pitchFamily="18" charset="-127"/>
                <a:ea typeface="-윤고딕120" pitchFamily="18" charset="-127"/>
              </a:rPr>
              <a:t>                                   </a:t>
            </a:r>
            <a:r>
              <a:rPr lang="zh-CN" altLang="en-US" sz="1500"/>
              <a:t>轿车被运动卡车遮挡的跟踪结果</a:t>
            </a:r>
          </a:p>
          <a:p>
            <a:pPr marL="342900" indent="-342900">
              <a:spcBef>
                <a:spcPct val="20000"/>
              </a:spcBef>
            </a:pPr>
            <a:r>
              <a:rPr lang="zh-CN" altLang="en-US" sz="2400">
                <a:solidFill>
                  <a:srgbClr val="FF3300"/>
                </a:solidFill>
              </a:rPr>
              <a:t>结论：</a:t>
            </a:r>
            <a:r>
              <a:rPr lang="zh-CN" altLang="en-US" sz="2400"/>
              <a:t>无论是运动物体间的遮挡，还是目标被静止物体遮挡，算法都能比较准确的检测出；同时使整个运动日标检测方法具有了更好的自适应性，跟踪也更加稳定。</a:t>
            </a:r>
          </a:p>
        </p:txBody>
      </p:sp>
      <p:sp>
        <p:nvSpPr>
          <p:cNvPr id="122886" name="Text Box 6"/>
          <p:cNvSpPr txBox="1">
            <a:spLocks noChangeArrowheads="1"/>
          </p:cNvSpPr>
          <p:nvPr/>
        </p:nvSpPr>
        <p:spPr bwMode="auto">
          <a:xfrm>
            <a:off x="611188" y="549275"/>
            <a:ext cx="8116887" cy="579438"/>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sz="3200"/>
              <a:t>    </a:t>
            </a:r>
            <a:r>
              <a:rPr lang="zh-CN" altLang="en-US" sz="3200"/>
              <a:t>静物遮挡与运动遮挡时的目标跟踪实例</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descr="img3.jpg"/>
          <p:cNvPicPr>
            <a:picLocks noChangeAspect="1"/>
          </p:cNvPicPr>
          <p:nvPr/>
        </p:nvPicPr>
        <p:blipFill>
          <a:blip r:embed="rId2" cstate="print"/>
          <a:srcRect l="8557" t="-343"/>
          <a:stretch>
            <a:fillRect/>
          </a:stretch>
        </p:blipFill>
        <p:spPr bwMode="auto">
          <a:xfrm>
            <a:off x="4862513" y="1908175"/>
            <a:ext cx="3816350" cy="3235325"/>
          </a:xfrm>
          <a:prstGeom prst="rect">
            <a:avLst/>
          </a:prstGeom>
          <a:noFill/>
          <a:ln w="9525">
            <a:noFill/>
            <a:miter lim="800000"/>
            <a:headEnd/>
            <a:tailEnd/>
          </a:ln>
        </p:spPr>
      </p:pic>
      <p:sp>
        <p:nvSpPr>
          <p:cNvPr id="58371" name="TextBox 4"/>
          <p:cNvSpPr txBox="1">
            <a:spLocks noChangeArrowheads="1"/>
          </p:cNvSpPr>
          <p:nvPr/>
        </p:nvSpPr>
        <p:spPr bwMode="auto">
          <a:xfrm>
            <a:off x="498475" y="5370513"/>
            <a:ext cx="8113713" cy="368300"/>
          </a:xfrm>
          <a:prstGeom prst="rect">
            <a:avLst/>
          </a:prstGeom>
          <a:noFill/>
          <a:ln w="9525">
            <a:noFill/>
            <a:miter lim="800000"/>
            <a:headEnd/>
            <a:tailEnd/>
          </a:ln>
        </p:spPr>
        <p:txBody>
          <a:bodyPr>
            <a:spAutoFit/>
          </a:bodyPr>
          <a:lstStyle/>
          <a:p>
            <a:pPr latinLnBrk="0">
              <a:spcBef>
                <a:spcPct val="20000"/>
              </a:spcBef>
              <a:buClr>
                <a:srgbClr val="CCFF33"/>
              </a:buClr>
              <a:buSzPct val="70000"/>
              <a:buFont typeface="Wingdings" pitchFamily="2" charset="2"/>
              <a:buNone/>
            </a:pPr>
            <a:r>
              <a:rPr lang="en-US" altLang="zh-CN" sz="1800"/>
              <a:t>      </a:t>
            </a:r>
            <a:r>
              <a:rPr lang="zh-CN" altLang="en-US" sz="1800"/>
              <a:t>图像的频谱特征                         图像的纹理特征</a:t>
            </a:r>
          </a:p>
        </p:txBody>
      </p:sp>
      <p:pic>
        <p:nvPicPr>
          <p:cNvPr id="58372" name="Picture 4" descr="图3-2"/>
          <p:cNvPicPr>
            <a:picLocks noChangeAspect="1" noChangeArrowheads="1"/>
          </p:cNvPicPr>
          <p:nvPr/>
        </p:nvPicPr>
        <p:blipFill>
          <a:blip r:embed="rId3" cstate="print"/>
          <a:srcRect/>
          <a:stretch>
            <a:fillRect/>
          </a:stretch>
        </p:blipFill>
        <p:spPr bwMode="auto">
          <a:xfrm>
            <a:off x="593725" y="1792288"/>
            <a:ext cx="3355975" cy="3287712"/>
          </a:xfrm>
          <a:prstGeom prst="rect">
            <a:avLst/>
          </a:prstGeom>
          <a:noFill/>
          <a:ln w="9525">
            <a:noFill/>
            <a:miter lim="800000"/>
            <a:headEnd/>
            <a:tailEnd/>
          </a:ln>
        </p:spPr>
      </p:pic>
      <p:sp>
        <p:nvSpPr>
          <p:cNvPr id="5" name="Rectangle 2"/>
          <p:cNvSpPr txBox="1">
            <a:spLocks noChangeArrowheads="1"/>
          </p:cNvSpPr>
          <p:nvPr/>
        </p:nvSpPr>
        <p:spPr>
          <a:xfrm>
            <a:off x="1193800" y="153988"/>
            <a:ext cx="7816850" cy="6413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0" cap="none" spc="0" normalizeH="0" baseline="0" noProof="0" smtClean="0">
                <a:ln>
                  <a:noFill/>
                </a:ln>
                <a:solidFill>
                  <a:srgbClr val="0000FF"/>
                </a:solidFill>
                <a:effectLst/>
                <a:uLnTx/>
                <a:uFillTx/>
                <a:latin typeface="黑体" pitchFamily="49" charset="-122"/>
                <a:ea typeface="黑体" pitchFamily="49" charset="-122"/>
                <a:cs typeface="+mj-cs"/>
              </a:rPr>
              <a:t>图像的特征类型</a:t>
            </a:r>
            <a:endParaRPr kumimoji="1" lang="zh-CN" altLang="en-US" sz="2800" b="0" i="0" u="none" strike="noStrike" kern="0" cap="none" spc="0" normalizeH="0" baseline="0" noProof="0" dirty="0" smtClean="0">
              <a:ln>
                <a:noFill/>
              </a:ln>
              <a:solidFill>
                <a:srgbClr val="0000FF"/>
              </a:solidFill>
              <a:effectLst/>
              <a:uLnTx/>
              <a:uFillTx/>
              <a:latin typeface="黑体" pitchFamily="49" charset="-122"/>
              <a:ea typeface="黑体" pitchFamily="49" charset="-122"/>
              <a:cs typeface="+mj-cs"/>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xfrm>
            <a:off x="198438" y="1039813"/>
            <a:ext cx="8726487" cy="5346700"/>
          </a:xfrm>
        </p:spPr>
        <p:txBody>
          <a:bodyPr/>
          <a:lstStyle/>
          <a:p>
            <a:pPr eaLnBrk="1" hangingPunct="1">
              <a:buFontTx/>
              <a:buNone/>
            </a:pPr>
            <a:r>
              <a:rPr lang="en-US" altLang="zh-CN" sz="2400" dirty="0" smtClean="0">
                <a:solidFill>
                  <a:srgbClr val="800000"/>
                </a:solidFill>
                <a:latin typeface="黑体" pitchFamily="49" charset="-122"/>
                <a:ea typeface="黑体" pitchFamily="49" charset="-122"/>
              </a:rPr>
              <a:t>5.</a:t>
            </a:r>
            <a:r>
              <a:rPr lang="zh-CN" altLang="en-US" sz="2400" dirty="0" smtClean="0">
                <a:solidFill>
                  <a:srgbClr val="800000"/>
                </a:solidFill>
                <a:latin typeface="黑体" pitchFamily="49" charset="-122"/>
                <a:ea typeface="黑体" pitchFamily="49" charset="-122"/>
              </a:rPr>
              <a:t>图像中物体形状特征</a:t>
            </a:r>
          </a:p>
          <a:p>
            <a:pPr lvl="1" eaLnBrk="1" hangingPunct="1"/>
            <a:r>
              <a:rPr lang="zh-CN" altLang="en-US" sz="2000" dirty="0" smtClean="0">
                <a:solidFill>
                  <a:srgbClr val="0000FF"/>
                </a:solidFill>
                <a:latin typeface="黑体" pitchFamily="49" charset="-122"/>
                <a:ea typeface="黑体" pitchFamily="49" charset="-122"/>
              </a:rPr>
              <a:t>物体的形状特征是人或机器识别的重要特征之一</a:t>
            </a:r>
            <a:endParaRPr lang="en-US" altLang="zh-CN" sz="2000" dirty="0" smtClean="0">
              <a:solidFill>
                <a:srgbClr val="0000FF"/>
              </a:solidFill>
              <a:latin typeface="黑体" pitchFamily="49" charset="-122"/>
              <a:ea typeface="黑体" pitchFamily="49" charset="-122"/>
            </a:endParaRPr>
          </a:p>
          <a:p>
            <a:pPr lvl="2" eaLnBrk="1" hangingPunct="1"/>
            <a:r>
              <a:rPr lang="zh-CN" altLang="en-US" sz="1600" dirty="0" smtClean="0">
                <a:latin typeface="黑体" pitchFamily="49" charset="-122"/>
                <a:ea typeface="黑体" pitchFamily="49" charset="-122"/>
              </a:rPr>
              <a:t>在图像中可以采取图像分割的方法，将感兴趣的物体、区域或基元与背景区分开来，然后对它们的外形进行描述</a:t>
            </a:r>
            <a:endParaRPr lang="en-US" altLang="zh-CN" sz="1600" dirty="0" smtClean="0">
              <a:latin typeface="黑体" pitchFamily="49" charset="-122"/>
              <a:ea typeface="黑体" pitchFamily="49" charset="-122"/>
            </a:endParaRPr>
          </a:p>
          <a:p>
            <a:pPr lvl="2" eaLnBrk="1" hangingPunct="1"/>
            <a:r>
              <a:rPr lang="zh-CN" altLang="en-US" sz="1600" dirty="0" smtClean="0">
                <a:solidFill>
                  <a:srgbClr val="CC0066"/>
                </a:solidFill>
                <a:latin typeface="黑体" pitchFamily="49" charset="-122"/>
                <a:ea typeface="黑体" pitchFamily="49" charset="-122"/>
              </a:rPr>
              <a:t>常用的形状特征有面积、周长、圆度、长宽比、矩、边心距、傅立叶描绘子、偏心率和凹度</a:t>
            </a:r>
            <a:r>
              <a:rPr lang="zh-CN" altLang="en-US" sz="1600" dirty="0" smtClean="0">
                <a:latin typeface="黑体" pitchFamily="49" charset="-122"/>
                <a:ea typeface="黑体" pitchFamily="49" charset="-122"/>
              </a:rPr>
              <a:t>等</a:t>
            </a:r>
            <a:endParaRPr lang="en-US" altLang="zh-CN" sz="1600" dirty="0" smtClean="0">
              <a:latin typeface="黑体" pitchFamily="49" charset="-122"/>
              <a:ea typeface="黑体" pitchFamily="49" charset="-122"/>
            </a:endParaRPr>
          </a:p>
          <a:p>
            <a:pPr lvl="2" eaLnBrk="1" hangingPunct="1"/>
            <a:endParaRPr lang="zh-CN" altLang="en-US" sz="1600" dirty="0" smtClean="0">
              <a:latin typeface="黑体" pitchFamily="49" charset="-122"/>
              <a:ea typeface="黑体" pitchFamily="49" charset="-122"/>
            </a:endParaRPr>
          </a:p>
          <a:p>
            <a:pPr eaLnBrk="1" hangingPunct="1">
              <a:buFontTx/>
              <a:buNone/>
            </a:pPr>
            <a:r>
              <a:rPr lang="en-US" altLang="zh-CN" sz="2400" dirty="0" smtClean="0">
                <a:solidFill>
                  <a:srgbClr val="800000"/>
                </a:solidFill>
                <a:latin typeface="黑体" pitchFamily="49" charset="-122"/>
                <a:ea typeface="黑体" pitchFamily="49" charset="-122"/>
              </a:rPr>
              <a:t>6.</a:t>
            </a:r>
            <a:r>
              <a:rPr lang="zh-CN" altLang="en-US" sz="2400" dirty="0" smtClean="0">
                <a:solidFill>
                  <a:srgbClr val="800000"/>
                </a:solidFill>
                <a:latin typeface="黑体" pitchFamily="49" charset="-122"/>
                <a:ea typeface="黑体" pitchFamily="49" charset="-122"/>
              </a:rPr>
              <a:t>图像中三维特征</a:t>
            </a:r>
          </a:p>
          <a:p>
            <a:pPr lvl="1" eaLnBrk="1" hangingPunct="1"/>
            <a:r>
              <a:rPr lang="zh-CN" altLang="en-US" sz="2000" dirty="0" smtClean="0">
                <a:solidFill>
                  <a:srgbClr val="0000FF"/>
                </a:solidFill>
                <a:latin typeface="黑体" pitchFamily="49" charset="-122"/>
                <a:ea typeface="黑体" pitchFamily="49" charset="-122"/>
              </a:rPr>
              <a:t>图像是三维空间场景能量在二维平面的投影</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二维图像中蕴含着场景中物体的三维信息</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比如</a:t>
            </a:r>
            <a:endParaRPr lang="en-US" altLang="zh-CN" sz="2000" dirty="0" smtClean="0">
              <a:solidFill>
                <a:srgbClr val="0000FF"/>
              </a:solidFill>
              <a:latin typeface="黑体" pitchFamily="49" charset="-122"/>
              <a:ea typeface="黑体" pitchFamily="49" charset="-122"/>
            </a:endParaRPr>
          </a:p>
          <a:p>
            <a:pPr lvl="2" eaLnBrk="1" hangingPunct="1"/>
            <a:r>
              <a:rPr lang="zh-CN" altLang="en-US" sz="1600" dirty="0" smtClean="0">
                <a:latin typeface="黑体" pitchFamily="49" charset="-122"/>
                <a:ea typeface="黑体" pitchFamily="49" charset="-122"/>
              </a:rPr>
              <a:t>多面体的各个面光强的差异表现出的立体感，一个球体不会看成平面的圆</a:t>
            </a:r>
            <a:endParaRPr lang="en-US" altLang="zh-CN" sz="1600" dirty="0" smtClean="0">
              <a:latin typeface="黑体" pitchFamily="49" charset="-122"/>
              <a:ea typeface="黑体" pitchFamily="49" charset="-122"/>
            </a:endParaRPr>
          </a:p>
          <a:p>
            <a:pPr lvl="2" eaLnBrk="1" hangingPunct="1"/>
            <a:r>
              <a:rPr lang="zh-CN" altLang="en-US" sz="1600" dirty="0" smtClean="0">
                <a:latin typeface="黑体" pitchFamily="49" charset="-122"/>
                <a:ea typeface="黑体" pitchFamily="49" charset="-122"/>
              </a:rPr>
              <a:t>图像的三维通常用</a:t>
            </a:r>
            <a:r>
              <a:rPr lang="zh-CN" altLang="en-US" sz="1600" dirty="0" smtClean="0">
                <a:solidFill>
                  <a:srgbClr val="CC0066"/>
                </a:solidFill>
                <a:latin typeface="黑体" pitchFamily="49" charset="-122"/>
                <a:ea typeface="黑体" pitchFamily="49" charset="-122"/>
              </a:rPr>
              <a:t>物体表面的法线方向描述</a:t>
            </a:r>
            <a:r>
              <a:rPr lang="zh-CN" altLang="en-US" sz="1600" dirty="0" smtClean="0">
                <a:latin typeface="黑体" pitchFamily="49" charset="-122"/>
                <a:ea typeface="黑体" pitchFamily="49" charset="-122"/>
              </a:rPr>
              <a:t>。</a:t>
            </a:r>
          </a:p>
        </p:txBody>
      </p:sp>
      <p:sp>
        <p:nvSpPr>
          <p:cNvPr id="3"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图像的特征类型</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p:cNvPicPr>
            <a:picLocks noChangeAspect="1" noChangeArrowheads="1"/>
          </p:cNvPicPr>
          <p:nvPr/>
        </p:nvPicPr>
        <p:blipFill>
          <a:blip r:embed="rId2" cstate="print"/>
          <a:srcRect/>
          <a:stretch>
            <a:fillRect/>
          </a:stretch>
        </p:blipFill>
        <p:spPr bwMode="auto">
          <a:xfrm rot="-10023978">
            <a:off x="298450" y="1801813"/>
            <a:ext cx="3121025" cy="2341562"/>
          </a:xfrm>
          <a:prstGeom prst="rect">
            <a:avLst/>
          </a:prstGeom>
          <a:noFill/>
          <a:ln w="9525">
            <a:noFill/>
            <a:miter lim="800000"/>
            <a:headEnd/>
            <a:tailEnd/>
          </a:ln>
        </p:spPr>
      </p:pic>
      <p:sp>
        <p:nvSpPr>
          <p:cNvPr id="60419" name="TextBox 4"/>
          <p:cNvSpPr txBox="1">
            <a:spLocks noChangeArrowheads="1"/>
          </p:cNvSpPr>
          <p:nvPr/>
        </p:nvSpPr>
        <p:spPr bwMode="auto">
          <a:xfrm>
            <a:off x="498475" y="6064250"/>
            <a:ext cx="8113713" cy="368300"/>
          </a:xfrm>
          <a:prstGeom prst="rect">
            <a:avLst/>
          </a:prstGeom>
          <a:noFill/>
          <a:ln w="9525">
            <a:noFill/>
            <a:miter lim="800000"/>
            <a:headEnd/>
            <a:tailEnd/>
          </a:ln>
        </p:spPr>
        <p:txBody>
          <a:bodyPr>
            <a:spAutoFit/>
          </a:bodyPr>
          <a:lstStyle/>
          <a:p>
            <a:pPr latinLnBrk="0">
              <a:spcBef>
                <a:spcPct val="20000"/>
              </a:spcBef>
              <a:buClr>
                <a:srgbClr val="CCFF33"/>
              </a:buClr>
              <a:buSzPct val="70000"/>
              <a:buFont typeface="Wingdings" pitchFamily="2" charset="2"/>
              <a:buNone/>
            </a:pPr>
            <a:r>
              <a:rPr lang="en-US" altLang="zh-CN" sz="1800"/>
              <a:t>      </a:t>
            </a:r>
            <a:r>
              <a:rPr lang="zh-CN" altLang="en-US" sz="1800"/>
              <a:t>图像的形状特征                         图像的三维特征</a:t>
            </a:r>
          </a:p>
        </p:txBody>
      </p:sp>
      <p:pic>
        <p:nvPicPr>
          <p:cNvPr id="60420" name="Picture 4" descr="20084298639521_2"/>
          <p:cNvPicPr>
            <a:picLocks noChangeAspect="1" noChangeArrowheads="1"/>
          </p:cNvPicPr>
          <p:nvPr/>
        </p:nvPicPr>
        <p:blipFill>
          <a:blip r:embed="rId3" cstate="print"/>
          <a:srcRect t="12531" r="13206" b="5611"/>
          <a:stretch>
            <a:fillRect/>
          </a:stretch>
        </p:blipFill>
        <p:spPr bwMode="auto">
          <a:xfrm>
            <a:off x="6157913" y="3883025"/>
            <a:ext cx="2754312" cy="2084388"/>
          </a:xfrm>
          <a:prstGeom prst="rect">
            <a:avLst/>
          </a:prstGeom>
          <a:noFill/>
          <a:ln w="9525">
            <a:noFill/>
            <a:miter lim="800000"/>
            <a:headEnd/>
            <a:tailEnd/>
          </a:ln>
        </p:spPr>
      </p:pic>
      <p:pic>
        <p:nvPicPr>
          <p:cNvPr id="60421" name="Picture 5" descr="169031"/>
          <p:cNvPicPr>
            <a:picLocks noChangeAspect="1" noChangeArrowheads="1"/>
          </p:cNvPicPr>
          <p:nvPr/>
        </p:nvPicPr>
        <p:blipFill>
          <a:blip r:embed="rId4" cstate="print"/>
          <a:srcRect l="21967" t="16045" r="19200"/>
          <a:stretch>
            <a:fillRect/>
          </a:stretch>
        </p:blipFill>
        <p:spPr bwMode="auto">
          <a:xfrm>
            <a:off x="6342063" y="0"/>
            <a:ext cx="2801937" cy="2998788"/>
          </a:xfrm>
          <a:prstGeom prst="rect">
            <a:avLst/>
          </a:prstGeom>
          <a:noFill/>
          <a:ln w="9525">
            <a:noFill/>
            <a:miter lim="800000"/>
            <a:headEnd/>
            <a:tailEnd/>
          </a:ln>
        </p:spPr>
      </p:pic>
      <p:pic>
        <p:nvPicPr>
          <p:cNvPr id="60422" name="Picture 6" descr="168885"/>
          <p:cNvPicPr>
            <a:picLocks noChangeAspect="1" noChangeArrowheads="1"/>
          </p:cNvPicPr>
          <p:nvPr/>
        </p:nvPicPr>
        <p:blipFill>
          <a:blip r:embed="rId5" cstate="print"/>
          <a:srcRect l="11800" t="26845" r="15967" b="13911"/>
          <a:stretch>
            <a:fillRect/>
          </a:stretch>
        </p:blipFill>
        <p:spPr bwMode="auto">
          <a:xfrm rot="-1337373">
            <a:off x="3786188" y="2373313"/>
            <a:ext cx="3440112" cy="2116137"/>
          </a:xfrm>
          <a:prstGeom prst="rect">
            <a:avLst/>
          </a:prstGeom>
          <a:noFill/>
          <a:ln w="9525">
            <a:noFill/>
            <a:miter lim="800000"/>
            <a:headEnd/>
            <a:tailEnd/>
          </a:ln>
        </p:spPr>
      </p:pic>
      <p:sp>
        <p:nvSpPr>
          <p:cNvPr id="7" name="Rectangle 2"/>
          <p:cNvSpPr txBox="1">
            <a:spLocks noChangeArrowheads="1"/>
          </p:cNvSpPr>
          <p:nvPr/>
        </p:nvSpPr>
        <p:spPr>
          <a:xfrm>
            <a:off x="1193800" y="153988"/>
            <a:ext cx="7816850" cy="6413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0" cap="none" spc="0" normalizeH="0" baseline="0" noProof="0" smtClean="0">
                <a:ln>
                  <a:noFill/>
                </a:ln>
                <a:solidFill>
                  <a:srgbClr val="0000FF"/>
                </a:solidFill>
                <a:effectLst/>
                <a:uLnTx/>
                <a:uFillTx/>
                <a:latin typeface="黑体" pitchFamily="49" charset="-122"/>
                <a:ea typeface="黑体" pitchFamily="49" charset="-122"/>
                <a:cs typeface="+mj-cs"/>
              </a:rPr>
              <a:t>图像的特征类型</a:t>
            </a:r>
            <a:endParaRPr kumimoji="1" lang="zh-CN" altLang="en-US" sz="2800" b="0" i="0" u="none" strike="noStrike" kern="0" cap="none" spc="0" normalizeH="0" baseline="0" noProof="0" dirty="0" smtClean="0">
              <a:ln>
                <a:noFill/>
              </a:ln>
              <a:solidFill>
                <a:srgbClr val="0000FF"/>
              </a:solidFill>
              <a:effectLst/>
              <a:uLnTx/>
              <a:uFillTx/>
              <a:latin typeface="黑体" pitchFamily="49" charset="-122"/>
              <a:ea typeface="黑体" pitchFamily="49" charset="-122"/>
              <a:cs typeface="+mj-cs"/>
            </a:endParaRPr>
          </a:p>
        </p:txBody>
      </p:sp>
    </p:spTree>
  </p:cSld>
  <p:clrMapOvr>
    <a:masterClrMapping/>
  </p:clrMapOvr>
  <p:transition/>
</p:sld>
</file>

<file path=ppt/theme/theme1.xml><?xml version="1.0" encoding="utf-8"?>
<a:theme xmlns:a="http://schemas.openxmlformats.org/drawingml/2006/main" name="Blueprint">
  <a:themeElements>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fontScheme name="Blueprint">
      <a:majorFont>
        <a:latin typeface="Tahoma"/>
        <a:ea typeface="华文中宋"/>
        <a:cs typeface=""/>
      </a:majorFont>
      <a:minorFont>
        <a:latin typeface="Tahoma"/>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800" b="0" i="0" u="none" strike="noStrike" cap="none" normalizeH="0" baseline="0" smtClean="0">
            <a:ln>
              <a:noFill/>
            </a:ln>
            <a:solidFill>
              <a:schemeClr val="tx1"/>
            </a:solidFill>
            <a:effectLst/>
            <a:latin typeface="Times New Roman" pitchFamily="18" charset="0"/>
            <a:ea typeface="华文中宋"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800" b="0" i="0" u="none" strike="noStrike" cap="none" normalizeH="0" baseline="0" smtClean="0">
            <a:ln>
              <a:noFill/>
            </a:ln>
            <a:solidFill>
              <a:schemeClr val="tx1"/>
            </a:solidFill>
            <a:effectLst/>
            <a:latin typeface="Times New Roman" pitchFamily="18" charset="0"/>
            <a:ea typeface="华文中宋"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7178</TotalTime>
  <Words>4455</Words>
  <Application>Microsoft Office PowerPoint</Application>
  <PresentationFormat>全屏显示(4:3)</PresentationFormat>
  <Paragraphs>376</Paragraphs>
  <Slides>67</Slides>
  <Notes>3</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67</vt:i4>
      </vt:variant>
    </vt:vector>
  </HeadingPairs>
  <TitlesOfParts>
    <vt:vector size="73" baseType="lpstr">
      <vt:lpstr>Blueprint</vt:lpstr>
      <vt:lpstr>位图图像</vt:lpstr>
      <vt:lpstr>Microsoft 公式 3.0</vt:lpstr>
      <vt:lpstr>Picture2</vt:lpstr>
      <vt:lpstr>公式</vt:lpstr>
      <vt:lpstr>Visio</vt:lpstr>
      <vt:lpstr>PowerPoint 演示文稿</vt:lpstr>
      <vt:lpstr>图像的特征形态与描述</vt:lpstr>
      <vt:lpstr>图像的特征形态与描述</vt:lpstr>
      <vt:lpstr>图像的特征类型</vt:lpstr>
      <vt:lpstr>PowerPoint 演示文稿</vt:lpstr>
      <vt:lpstr>图像的特征类型</vt:lpstr>
      <vt:lpstr>PowerPoint 演示文稿</vt:lpstr>
      <vt:lpstr>图像的特征类型</vt:lpstr>
      <vt:lpstr>PowerPoint 演示文稿</vt:lpstr>
      <vt:lpstr>图像的特征类型</vt:lpstr>
      <vt:lpstr>图像的特征类型</vt:lpstr>
      <vt:lpstr>图像的特征类型</vt:lpstr>
      <vt:lpstr>目标检测方法的基本概念与原理</vt:lpstr>
      <vt:lpstr>目标检测的基本思想</vt:lpstr>
      <vt:lpstr>PowerPoint 演示文稿</vt:lpstr>
      <vt:lpstr>PowerPoint 演示文稿</vt:lpstr>
      <vt:lpstr>PowerPoint 演示文稿</vt:lpstr>
      <vt:lpstr>PowerPoint 演示文稿</vt:lpstr>
      <vt:lpstr>利用图像分割技术的目标检测方法</vt:lpstr>
      <vt:lpstr>利用图像分割技术的目标检测方法</vt:lpstr>
      <vt:lpstr>利用图像分割技术的目标检测方法</vt:lpstr>
      <vt:lpstr> 基于阈值分割的目标检测方法</vt:lpstr>
      <vt:lpstr>PowerPoint 演示文稿</vt:lpstr>
      <vt:lpstr>各种阈值分割方法的分割结果</vt:lpstr>
      <vt:lpstr> 基于边缘图像分割的目标检测方法</vt:lpstr>
      <vt:lpstr>几种常用的边缘检测方法</vt:lpstr>
      <vt:lpstr>PowerPoint 演示文稿</vt:lpstr>
      <vt:lpstr>PowerPoint 演示文稿</vt:lpstr>
      <vt:lpstr>  基于图像匹配技术的目标检测算法</vt:lpstr>
      <vt:lpstr>  基于图像匹配技术的目标检测算法</vt:lpstr>
      <vt:lpstr>什么是图像匹配</vt:lpstr>
      <vt:lpstr>什么是图像匹配</vt:lpstr>
      <vt:lpstr>PowerPoint 演示文稿</vt:lpstr>
      <vt:lpstr>PowerPoint 演示文稿</vt:lpstr>
      <vt:lpstr>PowerPoint 演示文稿</vt:lpstr>
      <vt:lpstr>PowerPoint 演示文稿</vt:lpstr>
      <vt:lpstr>配准过程中要注意的关键点</vt:lpstr>
      <vt:lpstr>配准的方法：</vt:lpstr>
      <vt:lpstr>PowerPoint 演示文稿</vt:lpstr>
      <vt:lpstr>9.4.3 运动目标的检测</vt:lpstr>
      <vt:lpstr>运动图像序列的分类：</vt:lpstr>
      <vt:lpstr> 帧间差分法 </vt:lpstr>
      <vt:lpstr>帧间差分算法的优缺点：</vt:lpstr>
      <vt:lpstr>静止背景下运动目标的检测实验结果：</vt:lpstr>
      <vt:lpstr>     与背景接近时目标检测</vt:lpstr>
      <vt:lpstr>9.5.1 目标跟踪的定义：</vt:lpstr>
      <vt:lpstr>PowerPoint 演示文稿</vt:lpstr>
      <vt:lpstr>PowerPoint 演示文稿</vt:lpstr>
      <vt:lpstr>实例1：弱小点目标的跟踪实例</vt:lpstr>
      <vt:lpstr>实例2：姿态变化的人脸跟踪实例</vt:lpstr>
      <vt:lpstr>实例3：F-22战斗机的目标跟踪系统</vt:lpstr>
      <vt:lpstr>实例4：智能监控系统</vt:lpstr>
      <vt:lpstr>实例5： Viz|Arena电视直播系统 </vt:lpstr>
      <vt:lpstr>9.5.2 目标跟踪问题的描述</vt:lpstr>
      <vt:lpstr>⑴、目标跟踪的表示方法：</vt:lpstr>
      <vt:lpstr>PowerPoint 演示文稿</vt:lpstr>
      <vt:lpstr>PowerPoint 演示文稿</vt:lpstr>
      <vt:lpstr>9.5.3 机动目标跟踪方法的分类</vt:lpstr>
      <vt:lpstr>PowerPoint 演示文稿</vt:lpstr>
      <vt:lpstr>9.5.4 常用的目标跟踪方法</vt:lpstr>
      <vt:lpstr>PowerPoint 演示文稿</vt:lpstr>
      <vt:lpstr>9.5.5 工程中常用的目标跟踪方法</vt:lpstr>
      <vt:lpstr>PowerPoint 演示文稿</vt:lpstr>
      <vt:lpstr>   多目标跟踪的实验结果</vt:lpstr>
      <vt:lpstr>   利用颜色特征提取来克服遮挡的实验</vt:lpstr>
      <vt:lpstr>PowerPoint 演示文稿</vt:lpstr>
      <vt:lpstr>PowerPoint 演示文稿</vt:lpstr>
    </vt:vector>
  </TitlesOfParts>
  <Company>深圳大学信息工程学院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傅向华</dc:creator>
  <cp:lastModifiedBy>dell</cp:lastModifiedBy>
  <cp:revision>891</cp:revision>
  <dcterms:created xsi:type="dcterms:W3CDTF">2006-02-25T15:17:24Z</dcterms:created>
  <dcterms:modified xsi:type="dcterms:W3CDTF">2017-10-27T03:25:09Z</dcterms:modified>
</cp:coreProperties>
</file>